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52"/>
  </p:notesMasterIdLst>
  <p:sldIdLst>
    <p:sldId id="256" r:id="rId5"/>
    <p:sldId id="320" r:id="rId6"/>
    <p:sldId id="268" r:id="rId7"/>
    <p:sldId id="269" r:id="rId8"/>
    <p:sldId id="271" r:id="rId9"/>
    <p:sldId id="272" r:id="rId10"/>
    <p:sldId id="273" r:id="rId11"/>
    <p:sldId id="274" r:id="rId12"/>
    <p:sldId id="277" r:id="rId13"/>
    <p:sldId id="278" r:id="rId14"/>
    <p:sldId id="275" r:id="rId15"/>
    <p:sldId id="276" r:id="rId16"/>
    <p:sldId id="279" r:id="rId17"/>
    <p:sldId id="290" r:id="rId18"/>
    <p:sldId id="285" r:id="rId19"/>
    <p:sldId id="280" r:id="rId20"/>
    <p:sldId id="301" r:id="rId21"/>
    <p:sldId id="303" r:id="rId22"/>
    <p:sldId id="308" r:id="rId23"/>
    <p:sldId id="296" r:id="rId24"/>
    <p:sldId id="302" r:id="rId25"/>
    <p:sldId id="305" r:id="rId26"/>
    <p:sldId id="306" r:id="rId27"/>
    <p:sldId id="282" r:id="rId28"/>
    <p:sldId id="283" r:id="rId29"/>
    <p:sldId id="304" r:id="rId30"/>
    <p:sldId id="321" r:id="rId31"/>
    <p:sldId id="322" r:id="rId32"/>
    <p:sldId id="331" r:id="rId33"/>
    <p:sldId id="330" r:id="rId34"/>
    <p:sldId id="332" r:id="rId35"/>
    <p:sldId id="333" r:id="rId36"/>
    <p:sldId id="336" r:id="rId37"/>
    <p:sldId id="334" r:id="rId38"/>
    <p:sldId id="335" r:id="rId39"/>
    <p:sldId id="326" r:id="rId40"/>
    <p:sldId id="314" r:id="rId41"/>
    <p:sldId id="313" r:id="rId42"/>
    <p:sldId id="312" r:id="rId43"/>
    <p:sldId id="310" r:id="rId44"/>
    <p:sldId id="311" r:id="rId45"/>
    <p:sldId id="329" r:id="rId46"/>
    <p:sldId id="315" r:id="rId47"/>
    <p:sldId id="319" r:id="rId48"/>
    <p:sldId id="328" r:id="rId49"/>
    <p:sldId id="327" r:id="rId50"/>
    <p:sldId id="267" r:id="rId51"/>
  </p:sldIdLst>
  <p:sldSz cx="12192000" cy="6858000"/>
  <p:notesSz cx="6858000" cy="9144000"/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5586" userDrawn="1">
          <p15:clr>
            <a:srgbClr val="A4A3A4"/>
          </p15:clr>
        </p15:guide>
        <p15:guide id="3" pos="5065" userDrawn="1">
          <p15:clr>
            <a:srgbClr val="A4A3A4"/>
          </p15:clr>
        </p15:guide>
        <p15:guide id="4" pos="4520" userDrawn="1">
          <p15:clr>
            <a:srgbClr val="A4A3A4"/>
          </p15:clr>
        </p15:guide>
        <p15:guide id="5" pos="3999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ihan Xing" initials="YX" lastIdx="1" clrIdx="0">
    <p:extLst>
      <p:ext uri="{19B8F6BF-5375-455C-9EA6-DF929625EA0E}">
        <p15:presenceInfo xmlns:p15="http://schemas.microsoft.com/office/powerpoint/2012/main" userId="S::2916437@uis.no::1f583ea8-28fc-44db-a44d-73882804b93d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0E50"/>
    <a:srgbClr val="9BBFE5"/>
    <a:srgbClr val="EBE4D9"/>
    <a:srgbClr val="F7931D"/>
    <a:srgbClr val="656794"/>
    <a:srgbClr val="15419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10FD101-B467-B92B-05FD-B703492E052A}" v="481" dt="2024-10-12T21:00:43.402"/>
    <p1510:client id="{24BC087B-FB68-1661-871C-2EF540CCA995}" v="125" dt="2024-10-12T20:37:01.101"/>
    <p1510:client id="{53BD962E-DF45-BFB0-8444-AF6AB1B25E25}" v="98" dt="2024-10-13T11:13:14.203"/>
    <p1510:client id="{582C9D8F-B68D-F95E-36E8-D7F33262CBE0}" v="570" dt="2024-10-13T12:55:22.232"/>
    <p1510:client id="{7C99617A-529E-2579-4A63-22101A5875E7}" v="323" dt="2024-10-13T11:34:06.168"/>
    <p1510:client id="{81DDB634-5281-E659-52FA-E51B4985ECF4}" v="22" dt="2024-10-13T09:56:03.731"/>
    <p1510:client id="{9A6F45B6-7201-B489-8118-C16862E5CE3E}" v="53" dt="2024-10-12T21:31:57.733"/>
    <p1510:client id="{A21F9267-B41D-5B6E-480A-B7BEB3C868A6}" v="80" dt="2024-10-12T21:07:44.717"/>
    <p1510:client id="{A5DE6956-99D8-CD67-B87A-E452D7547E8B}" v="7" dt="2024-10-13T13:01:50.382"/>
    <p1510:client id="{C29A9131-BEA1-8224-B862-250A51652FFD}" v="280" dt="2024-10-13T13:38:42.640"/>
    <p1510:client id="{CBEC609A-4F13-C4CB-7B30-AC7D2FF0C056}" v="68" dt="2024-10-13T13:00:15.387"/>
    <p1510:client id="{D738B552-2762-B833-A396-A5E2D141791A}" v="5" dt="2024-10-13T14:04:58.11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ddels stil 2 - aks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5586"/>
        <p:guide pos="5065"/>
        <p:guide pos="4520"/>
        <p:guide pos="3999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commentAuthors" Target="commentAuthors.xml"/><Relationship Id="rId58" Type="http://schemas.microsoft.com/office/2016/11/relationships/changesInfo" Target="changesInfos/changesInfo1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5/10/relationships/revisionInfo" Target="revisionInfo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ableStyles" Target="tableStyle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ihan Xing" userId="S::2916437@uis.no::1f583ea8-28fc-44db-a44d-73882804b93d" providerId="AD" clId="Web-{C29A9131-BEA1-8224-B862-250A51652FFD}"/>
    <pc:docChg chg="addSld modSld">
      <pc:chgData name="Yihan Xing" userId="S::2916437@uis.no::1f583ea8-28fc-44db-a44d-73882804b93d" providerId="AD" clId="Web-{C29A9131-BEA1-8224-B862-250A51652FFD}" dt="2024-10-13T13:38:42.640" v="290" actId="20577"/>
      <pc:docMkLst>
        <pc:docMk/>
      </pc:docMkLst>
      <pc:sldChg chg="modSp">
        <pc:chgData name="Yihan Xing" userId="S::2916437@uis.no::1f583ea8-28fc-44db-a44d-73882804b93d" providerId="AD" clId="Web-{C29A9131-BEA1-8224-B862-250A51652FFD}" dt="2024-10-13T13:14:43.881" v="255" actId="20577"/>
        <pc:sldMkLst>
          <pc:docMk/>
          <pc:sldMk cId="554379450" sldId="333"/>
        </pc:sldMkLst>
        <pc:spChg chg="mod">
          <ac:chgData name="Yihan Xing" userId="S::2916437@uis.no::1f583ea8-28fc-44db-a44d-73882804b93d" providerId="AD" clId="Web-{C29A9131-BEA1-8224-B862-250A51652FFD}" dt="2024-10-13T13:14:43.881" v="255" actId="20577"/>
          <ac:spMkLst>
            <pc:docMk/>
            <pc:sldMk cId="554379450" sldId="333"/>
            <ac:spMk id="6" creationId="{3A635467-964A-A78D-9C57-46E5ED41DD9E}"/>
          </ac:spMkLst>
        </pc:spChg>
      </pc:sldChg>
      <pc:sldChg chg="addSp delSp modSp">
        <pc:chgData name="Yihan Xing" userId="S::2916437@uis.no::1f583ea8-28fc-44db-a44d-73882804b93d" providerId="AD" clId="Web-{C29A9131-BEA1-8224-B862-250A51652FFD}" dt="2024-10-13T13:11:18.799" v="175" actId="20577"/>
        <pc:sldMkLst>
          <pc:docMk/>
          <pc:sldMk cId="3960596574" sldId="334"/>
        </pc:sldMkLst>
        <pc:spChg chg="mod">
          <ac:chgData name="Yihan Xing" userId="S::2916437@uis.no::1f583ea8-28fc-44db-a44d-73882804b93d" providerId="AD" clId="Web-{C29A9131-BEA1-8224-B862-250A51652FFD}" dt="2024-10-13T13:11:18.799" v="175" actId="20577"/>
          <ac:spMkLst>
            <pc:docMk/>
            <pc:sldMk cId="3960596574" sldId="334"/>
            <ac:spMk id="4" creationId="{5AADFC9F-EDE1-679E-6C9A-30F8A5153715}"/>
          </ac:spMkLst>
        </pc:spChg>
        <pc:spChg chg="add del mod">
          <ac:chgData name="Yihan Xing" userId="S::2916437@uis.no::1f583ea8-28fc-44db-a44d-73882804b93d" providerId="AD" clId="Web-{C29A9131-BEA1-8224-B862-250A51652FFD}" dt="2024-10-13T13:08:24.328" v="120"/>
          <ac:spMkLst>
            <pc:docMk/>
            <pc:sldMk cId="3960596574" sldId="334"/>
            <ac:spMk id="5" creationId="{8C4F85C2-E4AE-5FE6-B5CD-9D552183F8DE}"/>
          </ac:spMkLst>
        </pc:spChg>
      </pc:sldChg>
      <pc:sldChg chg="modSp add replId">
        <pc:chgData name="Yihan Xing" userId="S::2916437@uis.no::1f583ea8-28fc-44db-a44d-73882804b93d" providerId="AD" clId="Web-{C29A9131-BEA1-8224-B862-250A51652FFD}" dt="2024-10-13T13:11:10.846" v="172" actId="20577"/>
        <pc:sldMkLst>
          <pc:docMk/>
          <pc:sldMk cId="4181275880" sldId="335"/>
        </pc:sldMkLst>
        <pc:spChg chg="mod">
          <ac:chgData name="Yihan Xing" userId="S::2916437@uis.no::1f583ea8-28fc-44db-a44d-73882804b93d" providerId="AD" clId="Web-{C29A9131-BEA1-8224-B862-250A51652FFD}" dt="2024-10-13T13:08:46.672" v="130" actId="14100"/>
          <ac:spMkLst>
            <pc:docMk/>
            <pc:sldMk cId="4181275880" sldId="335"/>
            <ac:spMk id="2" creationId="{EA9B518E-01DA-8A43-FFF0-D3BFE2A1258C}"/>
          </ac:spMkLst>
        </pc:spChg>
        <pc:spChg chg="mod">
          <ac:chgData name="Yihan Xing" userId="S::2916437@uis.no::1f583ea8-28fc-44db-a44d-73882804b93d" providerId="AD" clId="Web-{C29A9131-BEA1-8224-B862-250A51652FFD}" dt="2024-10-13T13:11:10.846" v="172" actId="20577"/>
          <ac:spMkLst>
            <pc:docMk/>
            <pc:sldMk cId="4181275880" sldId="335"/>
            <ac:spMk id="4" creationId="{5AADFC9F-EDE1-679E-6C9A-30F8A5153715}"/>
          </ac:spMkLst>
        </pc:spChg>
      </pc:sldChg>
      <pc:sldChg chg="modSp add replId">
        <pc:chgData name="Yihan Xing" userId="S::2916437@uis.no::1f583ea8-28fc-44db-a44d-73882804b93d" providerId="AD" clId="Web-{C29A9131-BEA1-8224-B862-250A51652FFD}" dt="2024-10-13T13:38:42.640" v="290" actId="20577"/>
        <pc:sldMkLst>
          <pc:docMk/>
          <pc:sldMk cId="3408917689" sldId="336"/>
        </pc:sldMkLst>
        <pc:spChg chg="mod">
          <ac:chgData name="Yihan Xing" userId="S::2916437@uis.no::1f583ea8-28fc-44db-a44d-73882804b93d" providerId="AD" clId="Web-{C29A9131-BEA1-8224-B862-250A51652FFD}" dt="2024-10-13T13:14:36.287" v="249" actId="14100"/>
          <ac:spMkLst>
            <pc:docMk/>
            <pc:sldMk cId="3408917689" sldId="336"/>
            <ac:spMk id="2" creationId="{2E033921-FDDD-4AF3-2405-9C380B59E039}"/>
          </ac:spMkLst>
        </pc:spChg>
        <pc:spChg chg="mod">
          <ac:chgData name="Yihan Xing" userId="S::2916437@uis.no::1f583ea8-28fc-44db-a44d-73882804b93d" providerId="AD" clId="Web-{C29A9131-BEA1-8224-B862-250A51652FFD}" dt="2024-10-13T13:38:42.640" v="290" actId="20577"/>
          <ac:spMkLst>
            <pc:docMk/>
            <pc:sldMk cId="3408917689" sldId="336"/>
            <ac:spMk id="6" creationId="{3A635467-964A-A78D-9C57-46E5ED41DD9E}"/>
          </ac:spMkLst>
        </pc:spChg>
      </pc:sldChg>
    </pc:docChg>
  </pc:docChgLst>
  <pc:docChgLst>
    <pc:chgData name="Yihan Xing" userId="S::2916437@uis.no::1f583ea8-28fc-44db-a44d-73882804b93d" providerId="AD" clId="Web-{A5DE6956-99D8-CD67-B87A-E452D7547E8B}"/>
    <pc:docChg chg="modSld">
      <pc:chgData name="Yihan Xing" userId="S::2916437@uis.no::1f583ea8-28fc-44db-a44d-73882804b93d" providerId="AD" clId="Web-{A5DE6956-99D8-CD67-B87A-E452D7547E8B}" dt="2024-10-13T13:01:50.382" v="6" actId="20577"/>
      <pc:docMkLst>
        <pc:docMk/>
      </pc:docMkLst>
      <pc:sldChg chg="modSp">
        <pc:chgData name="Yihan Xing" userId="S::2916437@uis.no::1f583ea8-28fc-44db-a44d-73882804b93d" providerId="AD" clId="Web-{A5DE6956-99D8-CD67-B87A-E452D7547E8B}" dt="2024-10-13T13:01:50.382" v="6" actId="20577"/>
        <pc:sldMkLst>
          <pc:docMk/>
          <pc:sldMk cId="3960596574" sldId="334"/>
        </pc:sldMkLst>
        <pc:spChg chg="mod">
          <ac:chgData name="Yihan Xing" userId="S::2916437@uis.no::1f583ea8-28fc-44db-a44d-73882804b93d" providerId="AD" clId="Web-{A5DE6956-99D8-CD67-B87A-E452D7547E8B}" dt="2024-10-13T13:01:50.382" v="6" actId="20577"/>
          <ac:spMkLst>
            <pc:docMk/>
            <pc:sldMk cId="3960596574" sldId="334"/>
            <ac:spMk id="4" creationId="{5AADFC9F-EDE1-679E-6C9A-30F8A5153715}"/>
          </ac:spMkLst>
        </pc:spChg>
      </pc:sldChg>
    </pc:docChg>
  </pc:docChgLst>
  <pc:docChgLst>
    <pc:chgData name="Yihan Xing" userId="S::2916437@uis.no::1f583ea8-28fc-44db-a44d-73882804b93d" providerId="AD" clId="Web-{D738B552-2762-B833-A396-A5E2D141791A}"/>
    <pc:docChg chg="modSld">
      <pc:chgData name="Yihan Xing" userId="S::2916437@uis.no::1f583ea8-28fc-44db-a44d-73882804b93d" providerId="AD" clId="Web-{D738B552-2762-B833-A396-A5E2D141791A}" dt="2024-10-13T14:04:57.768" v="5" actId="20577"/>
      <pc:docMkLst>
        <pc:docMk/>
      </pc:docMkLst>
      <pc:sldChg chg="modSp">
        <pc:chgData name="Yihan Xing" userId="S::2916437@uis.no::1f583ea8-28fc-44db-a44d-73882804b93d" providerId="AD" clId="Web-{D738B552-2762-B833-A396-A5E2D141791A}" dt="2024-10-13T14:04:57.768" v="5" actId="20577"/>
        <pc:sldMkLst>
          <pc:docMk/>
          <pc:sldMk cId="1162039534" sldId="320"/>
        </pc:sldMkLst>
        <pc:spChg chg="mod">
          <ac:chgData name="Yihan Xing" userId="S::2916437@uis.no::1f583ea8-28fc-44db-a44d-73882804b93d" providerId="AD" clId="Web-{D738B552-2762-B833-A396-A5E2D141791A}" dt="2024-10-13T14:04:57.768" v="5" actId="20577"/>
          <ac:spMkLst>
            <pc:docMk/>
            <pc:sldMk cId="1162039534" sldId="320"/>
            <ac:spMk id="4" creationId="{5C2198CD-7AB5-B429-95BC-50C3AF8FD625}"/>
          </ac:spMkLst>
        </pc:spChg>
      </pc:sldChg>
    </pc:docChg>
  </pc:docChgLst>
  <pc:docChgLst>
    <pc:chgData name="Yihan Xing" userId="S::2916437@uis.no::1f583ea8-28fc-44db-a44d-73882804b93d" providerId="AD" clId="Web-{53BD962E-DF45-BFB0-8444-AF6AB1B25E25}"/>
    <pc:docChg chg="addSld modSld">
      <pc:chgData name="Yihan Xing" userId="S::2916437@uis.no::1f583ea8-28fc-44db-a44d-73882804b93d" providerId="AD" clId="Web-{53BD962E-DF45-BFB0-8444-AF6AB1B25E25}" dt="2024-10-13T11:13:14.203" v="96" actId="20577"/>
      <pc:docMkLst>
        <pc:docMk/>
      </pc:docMkLst>
      <pc:sldChg chg="modSp">
        <pc:chgData name="Yihan Xing" userId="S::2916437@uis.no::1f583ea8-28fc-44db-a44d-73882804b93d" providerId="AD" clId="Web-{53BD962E-DF45-BFB0-8444-AF6AB1B25E25}" dt="2024-10-13T11:13:14.203" v="96" actId="20577"/>
        <pc:sldMkLst>
          <pc:docMk/>
          <pc:sldMk cId="380247863" sldId="322"/>
        </pc:sldMkLst>
        <pc:spChg chg="mod">
          <ac:chgData name="Yihan Xing" userId="S::2916437@uis.no::1f583ea8-28fc-44db-a44d-73882804b93d" providerId="AD" clId="Web-{53BD962E-DF45-BFB0-8444-AF6AB1B25E25}" dt="2024-10-13T11:03:15.232" v="4" actId="20577"/>
          <ac:spMkLst>
            <pc:docMk/>
            <pc:sldMk cId="380247863" sldId="322"/>
            <ac:spMk id="2" creationId="{2E033921-FDDD-4AF3-2405-9C380B59E039}"/>
          </ac:spMkLst>
        </pc:spChg>
        <pc:spChg chg="mod">
          <ac:chgData name="Yihan Xing" userId="S::2916437@uis.no::1f583ea8-28fc-44db-a44d-73882804b93d" providerId="AD" clId="Web-{53BD962E-DF45-BFB0-8444-AF6AB1B25E25}" dt="2024-10-13T11:13:14.203" v="96" actId="20577"/>
          <ac:spMkLst>
            <pc:docMk/>
            <pc:sldMk cId="380247863" sldId="322"/>
            <ac:spMk id="4" creationId="{A8B9E930-B92A-BE9D-77BA-230374EDF559}"/>
          </ac:spMkLst>
        </pc:spChg>
      </pc:sldChg>
      <pc:sldChg chg="modSp add replId">
        <pc:chgData name="Yihan Xing" userId="S::2916437@uis.no::1f583ea8-28fc-44db-a44d-73882804b93d" providerId="AD" clId="Web-{53BD962E-DF45-BFB0-8444-AF6AB1B25E25}" dt="2024-10-13T11:12:08.623" v="95" actId="20577"/>
        <pc:sldMkLst>
          <pc:docMk/>
          <pc:sldMk cId="3572458969" sldId="330"/>
        </pc:sldMkLst>
        <pc:spChg chg="mod">
          <ac:chgData name="Yihan Xing" userId="S::2916437@uis.no::1f583ea8-28fc-44db-a44d-73882804b93d" providerId="AD" clId="Web-{53BD962E-DF45-BFB0-8444-AF6AB1B25E25}" dt="2024-10-13T11:12:08.623" v="95" actId="20577"/>
          <ac:spMkLst>
            <pc:docMk/>
            <pc:sldMk cId="3572458969" sldId="330"/>
            <ac:spMk id="4" creationId="{A8B9E930-B92A-BE9D-77BA-230374EDF559}"/>
          </ac:spMkLst>
        </pc:spChg>
      </pc:sldChg>
    </pc:docChg>
  </pc:docChgLst>
  <pc:docChgLst>
    <pc:chgData name="Yihan Xing" userId="S::2916437@uis.no::1f583ea8-28fc-44db-a44d-73882804b93d" providerId="AD" clId="Web-{81DDB634-5281-E659-52FA-E51B4985ECF4}"/>
    <pc:docChg chg="modSld">
      <pc:chgData name="Yihan Xing" userId="S::2916437@uis.no::1f583ea8-28fc-44db-a44d-73882804b93d" providerId="AD" clId="Web-{81DDB634-5281-E659-52FA-E51B4985ECF4}" dt="2024-10-13T09:56:03.528" v="21" actId="20577"/>
      <pc:docMkLst>
        <pc:docMk/>
      </pc:docMkLst>
      <pc:sldChg chg="modSp">
        <pc:chgData name="Yihan Xing" userId="S::2916437@uis.no::1f583ea8-28fc-44db-a44d-73882804b93d" providerId="AD" clId="Web-{81DDB634-5281-E659-52FA-E51B4985ECF4}" dt="2024-10-13T09:56:03.528" v="21" actId="20577"/>
        <pc:sldMkLst>
          <pc:docMk/>
          <pc:sldMk cId="1162039534" sldId="320"/>
        </pc:sldMkLst>
        <pc:spChg chg="mod">
          <ac:chgData name="Yihan Xing" userId="S::2916437@uis.no::1f583ea8-28fc-44db-a44d-73882804b93d" providerId="AD" clId="Web-{81DDB634-5281-E659-52FA-E51B4985ECF4}" dt="2024-10-13T09:56:03.528" v="21" actId="20577"/>
          <ac:spMkLst>
            <pc:docMk/>
            <pc:sldMk cId="1162039534" sldId="320"/>
            <ac:spMk id="4" creationId="{5C2198CD-7AB5-B429-95BC-50C3AF8FD625}"/>
          </ac:spMkLst>
        </pc:spChg>
      </pc:sldChg>
    </pc:docChg>
  </pc:docChgLst>
  <pc:docChgLst>
    <pc:chgData name="Yihan Xing" userId="S::2916437@uis.no::1f583ea8-28fc-44db-a44d-73882804b93d" providerId="AD" clId="Web-{582C9D8F-B68D-F95E-36E8-D7F33262CBE0}"/>
    <pc:docChg chg="addSld modSld">
      <pc:chgData name="Yihan Xing" userId="S::2916437@uis.no::1f583ea8-28fc-44db-a44d-73882804b93d" providerId="AD" clId="Web-{582C9D8F-B68D-F95E-36E8-D7F33262CBE0}" dt="2024-10-13T12:55:22.232" v="560" actId="20577"/>
      <pc:docMkLst>
        <pc:docMk/>
      </pc:docMkLst>
      <pc:sldChg chg="modSp">
        <pc:chgData name="Yihan Xing" userId="S::2916437@uis.no::1f583ea8-28fc-44db-a44d-73882804b93d" providerId="AD" clId="Web-{582C9D8F-B68D-F95E-36E8-D7F33262CBE0}" dt="2024-10-13T12:22:24.029" v="14" actId="20577"/>
        <pc:sldMkLst>
          <pc:docMk/>
          <pc:sldMk cId="380247863" sldId="322"/>
        </pc:sldMkLst>
        <pc:spChg chg="mod">
          <ac:chgData name="Yihan Xing" userId="S::2916437@uis.no::1f583ea8-28fc-44db-a44d-73882804b93d" providerId="AD" clId="Web-{582C9D8F-B68D-F95E-36E8-D7F33262CBE0}" dt="2024-10-13T12:22:24.029" v="14" actId="20577"/>
          <ac:spMkLst>
            <pc:docMk/>
            <pc:sldMk cId="380247863" sldId="322"/>
            <ac:spMk id="4" creationId="{A8B9E930-B92A-BE9D-77BA-230374EDF559}"/>
          </ac:spMkLst>
        </pc:spChg>
      </pc:sldChg>
      <pc:sldChg chg="addSp modSp">
        <pc:chgData name="Yihan Xing" userId="S::2916437@uis.no::1f583ea8-28fc-44db-a44d-73882804b93d" providerId="AD" clId="Web-{582C9D8F-B68D-F95E-36E8-D7F33262CBE0}" dt="2024-10-13T12:33:27.726" v="240" actId="20577"/>
        <pc:sldMkLst>
          <pc:docMk/>
          <pc:sldMk cId="3572458969" sldId="330"/>
        </pc:sldMkLst>
        <pc:spChg chg="mod">
          <ac:chgData name="Yihan Xing" userId="S::2916437@uis.no::1f583ea8-28fc-44db-a44d-73882804b93d" providerId="AD" clId="Web-{582C9D8F-B68D-F95E-36E8-D7F33262CBE0}" dt="2024-10-13T12:22:33.497" v="20" actId="20577"/>
          <ac:spMkLst>
            <pc:docMk/>
            <pc:sldMk cId="3572458969" sldId="330"/>
            <ac:spMk id="2" creationId="{2E033921-FDDD-4AF3-2405-9C380B59E039}"/>
          </ac:spMkLst>
        </pc:spChg>
        <pc:spChg chg="add mod">
          <ac:chgData name="Yihan Xing" userId="S::2916437@uis.no::1f583ea8-28fc-44db-a44d-73882804b93d" providerId="AD" clId="Web-{582C9D8F-B68D-F95E-36E8-D7F33262CBE0}" dt="2024-10-13T12:33:27.726" v="240" actId="20577"/>
          <ac:spMkLst>
            <pc:docMk/>
            <pc:sldMk cId="3572458969" sldId="330"/>
            <ac:spMk id="6" creationId="{3A635467-964A-A78D-9C57-46E5ED41DD9E}"/>
          </ac:spMkLst>
        </pc:spChg>
      </pc:sldChg>
      <pc:sldChg chg="modSp">
        <pc:chgData name="Yihan Xing" userId="S::2916437@uis.no::1f583ea8-28fc-44db-a44d-73882804b93d" providerId="AD" clId="Web-{582C9D8F-B68D-F95E-36E8-D7F33262CBE0}" dt="2024-10-13T12:27:38.455" v="103" actId="20577"/>
        <pc:sldMkLst>
          <pc:docMk/>
          <pc:sldMk cId="3156382920" sldId="331"/>
        </pc:sldMkLst>
        <pc:spChg chg="mod">
          <ac:chgData name="Yihan Xing" userId="S::2916437@uis.no::1f583ea8-28fc-44db-a44d-73882804b93d" providerId="AD" clId="Web-{582C9D8F-B68D-F95E-36E8-D7F33262CBE0}" dt="2024-10-13T12:27:38.455" v="103" actId="20577"/>
          <ac:spMkLst>
            <pc:docMk/>
            <pc:sldMk cId="3156382920" sldId="331"/>
            <ac:spMk id="4" creationId="{A503B77B-F77A-AB39-476C-2DDE37FD8D8B}"/>
          </ac:spMkLst>
        </pc:spChg>
      </pc:sldChg>
      <pc:sldChg chg="modSp new">
        <pc:chgData name="Yihan Xing" userId="S::2916437@uis.no::1f583ea8-28fc-44db-a44d-73882804b93d" providerId="AD" clId="Web-{582C9D8F-B68D-F95E-36E8-D7F33262CBE0}" dt="2024-10-13T12:51:56.306" v="533" actId="20577"/>
        <pc:sldMkLst>
          <pc:docMk/>
          <pc:sldMk cId="3022964836" sldId="332"/>
        </pc:sldMkLst>
        <pc:spChg chg="mod">
          <ac:chgData name="Yihan Xing" userId="S::2916437@uis.no::1f583ea8-28fc-44db-a44d-73882804b93d" providerId="AD" clId="Web-{582C9D8F-B68D-F95E-36E8-D7F33262CBE0}" dt="2024-10-13T12:34:44.399" v="245" actId="20577"/>
          <ac:spMkLst>
            <pc:docMk/>
            <pc:sldMk cId="3022964836" sldId="332"/>
            <ac:spMk id="2" creationId="{EA9B518E-01DA-8A43-FFF0-D3BFE2A1258C}"/>
          </ac:spMkLst>
        </pc:spChg>
        <pc:spChg chg="mod">
          <ac:chgData name="Yihan Xing" userId="S::2916437@uis.no::1f583ea8-28fc-44db-a44d-73882804b93d" providerId="AD" clId="Web-{582C9D8F-B68D-F95E-36E8-D7F33262CBE0}" dt="2024-10-13T12:51:56.306" v="533" actId="20577"/>
          <ac:spMkLst>
            <pc:docMk/>
            <pc:sldMk cId="3022964836" sldId="332"/>
            <ac:spMk id="4" creationId="{5AADFC9F-EDE1-679E-6C9A-30F8A5153715}"/>
          </ac:spMkLst>
        </pc:spChg>
      </pc:sldChg>
      <pc:sldChg chg="modSp add replId">
        <pc:chgData name="Yihan Xing" userId="S::2916437@uis.no::1f583ea8-28fc-44db-a44d-73882804b93d" providerId="AD" clId="Web-{582C9D8F-B68D-F95E-36E8-D7F33262CBE0}" dt="2024-10-13T12:54:27.044" v="544" actId="20577"/>
        <pc:sldMkLst>
          <pc:docMk/>
          <pc:sldMk cId="554379450" sldId="333"/>
        </pc:sldMkLst>
        <pc:spChg chg="mod">
          <ac:chgData name="Yihan Xing" userId="S::2916437@uis.no::1f583ea8-28fc-44db-a44d-73882804b93d" providerId="AD" clId="Web-{582C9D8F-B68D-F95E-36E8-D7F33262CBE0}" dt="2024-10-13T12:54:27.044" v="544" actId="20577"/>
          <ac:spMkLst>
            <pc:docMk/>
            <pc:sldMk cId="554379450" sldId="333"/>
            <ac:spMk id="2" creationId="{2E033921-FDDD-4AF3-2405-9C380B59E039}"/>
          </ac:spMkLst>
        </pc:spChg>
      </pc:sldChg>
      <pc:sldChg chg="modSp add replId">
        <pc:chgData name="Yihan Xing" userId="S::2916437@uis.no::1f583ea8-28fc-44db-a44d-73882804b93d" providerId="AD" clId="Web-{582C9D8F-B68D-F95E-36E8-D7F33262CBE0}" dt="2024-10-13T12:55:22.232" v="560" actId="20577"/>
        <pc:sldMkLst>
          <pc:docMk/>
          <pc:sldMk cId="3960596574" sldId="334"/>
        </pc:sldMkLst>
        <pc:spChg chg="mod">
          <ac:chgData name="Yihan Xing" userId="S::2916437@uis.no::1f583ea8-28fc-44db-a44d-73882804b93d" providerId="AD" clId="Web-{582C9D8F-B68D-F95E-36E8-D7F33262CBE0}" dt="2024-10-13T12:54:57.576" v="558" actId="14100"/>
          <ac:spMkLst>
            <pc:docMk/>
            <pc:sldMk cId="3960596574" sldId="334"/>
            <ac:spMk id="2" creationId="{EA9B518E-01DA-8A43-FFF0-D3BFE2A1258C}"/>
          </ac:spMkLst>
        </pc:spChg>
        <pc:spChg chg="mod">
          <ac:chgData name="Yihan Xing" userId="S::2916437@uis.no::1f583ea8-28fc-44db-a44d-73882804b93d" providerId="AD" clId="Web-{582C9D8F-B68D-F95E-36E8-D7F33262CBE0}" dt="2024-10-13T12:55:22.232" v="560" actId="20577"/>
          <ac:spMkLst>
            <pc:docMk/>
            <pc:sldMk cId="3960596574" sldId="334"/>
            <ac:spMk id="4" creationId="{5AADFC9F-EDE1-679E-6C9A-30F8A5153715}"/>
          </ac:spMkLst>
        </pc:spChg>
      </pc:sldChg>
    </pc:docChg>
  </pc:docChgLst>
  <pc:docChgLst>
    <pc:chgData name="Yihan Xing" userId="S::2916437@uis.no::1f583ea8-28fc-44db-a44d-73882804b93d" providerId="AD" clId="Web-{7C99617A-529E-2579-4A63-22101A5875E7}"/>
    <pc:docChg chg="addSld modSld">
      <pc:chgData name="Yihan Xing" userId="S::2916437@uis.no::1f583ea8-28fc-44db-a44d-73882804b93d" providerId="AD" clId="Web-{7C99617A-529E-2579-4A63-22101A5875E7}" dt="2024-10-13T11:34:06.168" v="321" actId="20577"/>
      <pc:docMkLst>
        <pc:docMk/>
      </pc:docMkLst>
      <pc:sldChg chg="modSp">
        <pc:chgData name="Yihan Xing" userId="S::2916437@uis.no::1f583ea8-28fc-44db-a44d-73882804b93d" providerId="AD" clId="Web-{7C99617A-529E-2579-4A63-22101A5875E7}" dt="2024-10-13T11:33:27.418" v="292" actId="20577"/>
        <pc:sldMkLst>
          <pc:docMk/>
          <pc:sldMk cId="380247863" sldId="322"/>
        </pc:sldMkLst>
        <pc:spChg chg="mod">
          <ac:chgData name="Yihan Xing" userId="S::2916437@uis.no::1f583ea8-28fc-44db-a44d-73882804b93d" providerId="AD" clId="Web-{7C99617A-529E-2579-4A63-22101A5875E7}" dt="2024-10-13T11:33:27.418" v="292" actId="20577"/>
          <ac:spMkLst>
            <pc:docMk/>
            <pc:sldMk cId="380247863" sldId="322"/>
            <ac:spMk id="4" creationId="{A8B9E930-B92A-BE9D-77BA-230374EDF559}"/>
          </ac:spMkLst>
        </pc:spChg>
      </pc:sldChg>
      <pc:sldChg chg="modSp">
        <pc:chgData name="Yihan Xing" userId="S::2916437@uis.no::1f583ea8-28fc-44db-a44d-73882804b93d" providerId="AD" clId="Web-{7C99617A-529E-2579-4A63-22101A5875E7}" dt="2024-10-13T11:33:21.621" v="290" actId="20577"/>
        <pc:sldMkLst>
          <pc:docMk/>
          <pc:sldMk cId="3572458969" sldId="330"/>
        </pc:sldMkLst>
        <pc:spChg chg="mod">
          <ac:chgData name="Yihan Xing" userId="S::2916437@uis.no::1f583ea8-28fc-44db-a44d-73882804b93d" providerId="AD" clId="Web-{7C99617A-529E-2579-4A63-22101A5875E7}" dt="2024-10-13T11:33:21.621" v="290" actId="20577"/>
          <ac:spMkLst>
            <pc:docMk/>
            <pc:sldMk cId="3572458969" sldId="330"/>
            <ac:spMk id="4" creationId="{A8B9E930-B92A-BE9D-77BA-230374EDF559}"/>
          </ac:spMkLst>
        </pc:spChg>
      </pc:sldChg>
      <pc:sldChg chg="modSp new">
        <pc:chgData name="Yihan Xing" userId="S::2916437@uis.no::1f583ea8-28fc-44db-a44d-73882804b93d" providerId="AD" clId="Web-{7C99617A-529E-2579-4A63-22101A5875E7}" dt="2024-10-13T11:34:06.168" v="321" actId="20577"/>
        <pc:sldMkLst>
          <pc:docMk/>
          <pc:sldMk cId="3156382920" sldId="331"/>
        </pc:sldMkLst>
        <pc:spChg chg="mod">
          <ac:chgData name="Yihan Xing" userId="S::2916437@uis.no::1f583ea8-28fc-44db-a44d-73882804b93d" providerId="AD" clId="Web-{7C99617A-529E-2579-4A63-22101A5875E7}" dt="2024-10-13T11:33:02.871" v="285" actId="14100"/>
          <ac:spMkLst>
            <pc:docMk/>
            <pc:sldMk cId="3156382920" sldId="331"/>
            <ac:spMk id="2" creationId="{1259EA2E-F3F2-72A9-064B-5A8FFF492C9B}"/>
          </ac:spMkLst>
        </pc:spChg>
        <pc:spChg chg="mod">
          <ac:chgData name="Yihan Xing" userId="S::2916437@uis.no::1f583ea8-28fc-44db-a44d-73882804b93d" providerId="AD" clId="Web-{7C99617A-529E-2579-4A63-22101A5875E7}" dt="2024-10-13T11:34:06.168" v="321" actId="20577"/>
          <ac:spMkLst>
            <pc:docMk/>
            <pc:sldMk cId="3156382920" sldId="331"/>
            <ac:spMk id="4" creationId="{A503B77B-F77A-AB39-476C-2DDE37FD8D8B}"/>
          </ac:spMkLst>
        </pc:spChg>
      </pc:sldChg>
    </pc:docChg>
  </pc:docChgLst>
  <pc:docChgLst>
    <pc:chgData name="Yihan Xing" userId="S::2916437@uis.no::1f583ea8-28fc-44db-a44d-73882804b93d" providerId="AD" clId="Web-{CBEC609A-4F13-C4CB-7B30-AC7D2FF0C056}"/>
    <pc:docChg chg="modSld">
      <pc:chgData name="Yihan Xing" userId="S::2916437@uis.no::1f583ea8-28fc-44db-a44d-73882804b93d" providerId="AD" clId="Web-{CBEC609A-4F13-C4CB-7B30-AC7D2FF0C056}" dt="2024-10-13T13:00:15.387" v="73" actId="20577"/>
      <pc:docMkLst>
        <pc:docMk/>
      </pc:docMkLst>
      <pc:sldChg chg="modSp">
        <pc:chgData name="Yihan Xing" userId="S::2916437@uis.no::1f583ea8-28fc-44db-a44d-73882804b93d" providerId="AD" clId="Web-{CBEC609A-4F13-C4CB-7B30-AC7D2FF0C056}" dt="2024-10-13T13:00:15.387" v="73" actId="20577"/>
        <pc:sldMkLst>
          <pc:docMk/>
          <pc:sldMk cId="3960596574" sldId="334"/>
        </pc:sldMkLst>
        <pc:spChg chg="mod">
          <ac:chgData name="Yihan Xing" userId="S::2916437@uis.no::1f583ea8-28fc-44db-a44d-73882804b93d" providerId="AD" clId="Web-{CBEC609A-4F13-C4CB-7B30-AC7D2FF0C056}" dt="2024-10-13T13:00:15.387" v="73" actId="20577"/>
          <ac:spMkLst>
            <pc:docMk/>
            <pc:sldMk cId="3960596574" sldId="334"/>
            <ac:spMk id="4" creationId="{5AADFC9F-EDE1-679E-6C9A-30F8A5153715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op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Plassholder for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5FF280-7BD2-804A-BEF4-10417E4D2AB3}" type="datetimeFigureOut">
              <a:rPr lang="nb-NO" smtClean="0"/>
              <a:t>13.10.2024</a:t>
            </a:fld>
            <a:endParaRPr lang="nb-NO"/>
          </a:p>
        </p:txBody>
      </p:sp>
      <p:sp>
        <p:nvSpPr>
          <p:cNvPr id="4" name="Plassholder for lysbil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b-NO"/>
          </a:p>
        </p:txBody>
      </p:sp>
      <p:sp>
        <p:nvSpPr>
          <p:cNvPr id="5" name="Plassholder for nota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A843BE-DE61-AF40-9A94-F414206FFBAE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2075739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A843BE-DE61-AF40-9A94-F414206FFBAE}" type="slidenum">
              <a:rPr lang="nb-NO" smtClean="0"/>
              <a:t>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881655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lysbil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ssholder for bilde 12"/>
          <p:cNvSpPr>
            <a:spLocks noGrp="1"/>
          </p:cNvSpPr>
          <p:nvPr>
            <p:ph type="pic" sz="quarter" idx="13" hasCustomPrompt="1"/>
          </p:nvPr>
        </p:nvSpPr>
        <p:spPr>
          <a:xfrm>
            <a:off x="409322" y="428263"/>
            <a:ext cx="11373356" cy="6001474"/>
          </a:xfrm>
          <a:solidFill>
            <a:schemeClr val="bg1"/>
          </a:solidFill>
        </p:spPr>
        <p:txBody>
          <a:bodyPr/>
          <a:lstStyle/>
          <a:p>
            <a:r>
              <a:rPr lang="en-US" noProof="0"/>
              <a:t>Picture</a:t>
            </a:r>
          </a:p>
        </p:txBody>
      </p:sp>
      <p:sp>
        <p:nvSpPr>
          <p:cNvPr id="2" name="Tittel 1"/>
          <p:cNvSpPr>
            <a:spLocks noGrp="1"/>
          </p:cNvSpPr>
          <p:nvPr>
            <p:ph type="ctrTitle" hasCustomPrompt="1"/>
          </p:nvPr>
        </p:nvSpPr>
        <p:spPr>
          <a:xfrm>
            <a:off x="2597203" y="2136160"/>
            <a:ext cx="7937608" cy="2497311"/>
          </a:xfrm>
        </p:spPr>
        <p:txBody>
          <a:bodyPr lIns="0" tIns="0" rIns="0" bIns="0" anchor="t" anchorCtr="0">
            <a:normAutofit/>
          </a:bodyPr>
          <a:lstStyle>
            <a:lvl1pPr algn="l">
              <a:lnSpc>
                <a:spcPct val="93000"/>
              </a:lnSpc>
              <a:defRPr sz="4600" baseline="0"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Click to add a title</a:t>
            </a:r>
          </a:p>
        </p:txBody>
      </p:sp>
      <p:sp>
        <p:nvSpPr>
          <p:cNvPr id="3" name="Undertittel 2"/>
          <p:cNvSpPr>
            <a:spLocks noGrp="1"/>
          </p:cNvSpPr>
          <p:nvPr>
            <p:ph type="subTitle" idx="1" hasCustomPrompt="1"/>
          </p:nvPr>
        </p:nvSpPr>
        <p:spPr>
          <a:xfrm>
            <a:off x="2597203" y="1414764"/>
            <a:ext cx="7937608" cy="293215"/>
          </a:xfrm>
        </p:spPr>
        <p:txBody>
          <a:bodyPr lIns="0" tIns="0" rIns="0" bIns="0">
            <a:normAutofit/>
          </a:bodyPr>
          <a:lstStyle>
            <a:lvl1pPr marL="0" indent="0" algn="l">
              <a:buNone/>
              <a:defRPr sz="1200" b="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NAME, job title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154194"/>
                </a:solidFill>
              </a:defRPr>
            </a:lvl1pPr>
          </a:lstStyle>
          <a:p>
            <a:fld id="{517E99F6-755C-2D41-A203-EE91A9541440}" type="datetime1">
              <a:rPr lang="en-US" noProof="0" smtClean="0"/>
              <a:t>10/13/2024</a:t>
            </a:fld>
            <a:endParaRPr lang="en-US" noProof="0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Footer</a:t>
            </a:r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AACE74-9F97-CC48-B4CB-2460102901BA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958870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slide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ssholder for bilde 10"/>
          <p:cNvSpPr>
            <a:spLocks noGrp="1"/>
          </p:cNvSpPr>
          <p:nvPr>
            <p:ph type="pic" sz="quarter" idx="13" hasCustomPrompt="1"/>
          </p:nvPr>
        </p:nvSpPr>
        <p:spPr>
          <a:xfrm>
            <a:off x="409322" y="428263"/>
            <a:ext cx="11373104" cy="6001474"/>
          </a:xfrm>
          <a:solidFill>
            <a:schemeClr val="bg1"/>
          </a:solidFill>
        </p:spPr>
        <p:txBody>
          <a:bodyPr/>
          <a:lstStyle/>
          <a:p>
            <a:r>
              <a:rPr lang="en-US" noProof="0"/>
              <a:t>Picture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idx="1" hasCustomPrompt="1"/>
          </p:nvPr>
        </p:nvSpPr>
        <p:spPr>
          <a:xfrm>
            <a:off x="974784" y="914400"/>
            <a:ext cx="3942273" cy="5232254"/>
          </a:xfrm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2000"/>
              </a:spcBef>
              <a:buClr>
                <a:srgbClr val="020E50"/>
              </a:buClr>
              <a:buSzPct val="100000"/>
              <a:buFontTx/>
              <a:buNone/>
              <a:defRPr sz="2500" baseline="0">
                <a:solidFill>
                  <a:schemeClr val="tx1"/>
                </a:solidFill>
              </a:defRPr>
            </a:lvl1pPr>
            <a:lvl2pPr marL="324000" indent="0">
              <a:spcBef>
                <a:spcPts val="1000"/>
              </a:spcBef>
              <a:buFontTx/>
              <a:buNone/>
              <a:defRPr>
                <a:solidFill>
                  <a:srgbClr val="020E50"/>
                </a:solidFill>
              </a:defRPr>
            </a:lvl2pPr>
            <a:lvl3pPr marL="648000" indent="0">
              <a:spcBef>
                <a:spcPts val="1000"/>
              </a:spcBef>
              <a:buFontTx/>
              <a:buNone/>
              <a:defRPr sz="2400">
                <a:solidFill>
                  <a:srgbClr val="020E50"/>
                </a:solidFill>
              </a:defRPr>
            </a:lvl3pPr>
            <a:lvl4pPr>
              <a:defRPr>
                <a:solidFill>
                  <a:srgbClr val="020E50"/>
                </a:solidFill>
              </a:defRPr>
            </a:lvl4pPr>
            <a:lvl5pPr>
              <a:defRPr>
                <a:solidFill>
                  <a:srgbClr val="020E50"/>
                </a:solidFill>
              </a:defRPr>
            </a:lvl5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7E12E-1BE8-2A46-858A-E4578A133B4B}" type="datetime1">
              <a:rPr lang="en-US" noProof="0" smtClean="0"/>
              <a:t>10/13/2024</a:t>
            </a:fld>
            <a:endParaRPr lang="en-US" noProof="0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Footer</a:t>
            </a:r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AACE74-9F97-CC48-B4CB-2460102901BA}" type="slidenum">
              <a:rPr lang="en-US" noProof="0" smtClean="0"/>
              <a:t>‹#›</a:t>
            </a:fld>
            <a:endParaRPr lang="en-US" noProof="0"/>
          </a:p>
        </p:txBody>
      </p:sp>
      <p:pic>
        <p:nvPicPr>
          <p:cNvPr id="9" name="Bild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30" t="14072" r="9430" b="14072"/>
          <a:stretch/>
        </p:blipFill>
        <p:spPr>
          <a:xfrm>
            <a:off x="11028283" y="6473827"/>
            <a:ext cx="752422" cy="3029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slide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ssholder for bilde 10"/>
          <p:cNvSpPr>
            <a:spLocks noGrp="1"/>
          </p:cNvSpPr>
          <p:nvPr>
            <p:ph type="pic" sz="quarter" idx="13" hasCustomPrompt="1"/>
          </p:nvPr>
        </p:nvSpPr>
        <p:spPr>
          <a:xfrm>
            <a:off x="409322" y="428263"/>
            <a:ext cx="11373104" cy="6001474"/>
          </a:xfrm>
          <a:solidFill>
            <a:schemeClr val="bg1"/>
          </a:solidFill>
        </p:spPr>
        <p:txBody>
          <a:bodyPr/>
          <a:lstStyle/>
          <a:p>
            <a:r>
              <a:rPr lang="en-US" noProof="0"/>
              <a:t>Picture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idx="1" hasCustomPrompt="1"/>
          </p:nvPr>
        </p:nvSpPr>
        <p:spPr>
          <a:xfrm>
            <a:off x="2173856" y="1069675"/>
            <a:ext cx="8222474" cy="2251495"/>
          </a:xfrm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95000"/>
              </a:lnSpc>
              <a:spcBef>
                <a:spcPts val="2000"/>
              </a:spcBef>
              <a:buClr>
                <a:srgbClr val="020E50"/>
              </a:buClr>
              <a:buSzPct val="100000"/>
              <a:buFontTx/>
              <a:buNone/>
              <a:defRPr sz="3700" baseline="0">
                <a:solidFill>
                  <a:schemeClr val="tx1"/>
                </a:solidFill>
              </a:defRPr>
            </a:lvl1pPr>
            <a:lvl2pPr marL="324000" indent="0">
              <a:spcBef>
                <a:spcPts val="1000"/>
              </a:spcBef>
              <a:buFontTx/>
              <a:buNone/>
              <a:defRPr>
                <a:solidFill>
                  <a:srgbClr val="020E50"/>
                </a:solidFill>
              </a:defRPr>
            </a:lvl2pPr>
            <a:lvl3pPr marL="648000" indent="0">
              <a:spcBef>
                <a:spcPts val="1000"/>
              </a:spcBef>
              <a:buFontTx/>
              <a:buNone/>
              <a:defRPr sz="2400">
                <a:solidFill>
                  <a:srgbClr val="020E50"/>
                </a:solidFill>
              </a:defRPr>
            </a:lvl3pPr>
            <a:lvl4pPr>
              <a:defRPr>
                <a:solidFill>
                  <a:srgbClr val="020E50"/>
                </a:solidFill>
              </a:defRPr>
            </a:lvl4pPr>
            <a:lvl5pPr>
              <a:defRPr>
                <a:solidFill>
                  <a:srgbClr val="020E50"/>
                </a:solidFill>
              </a:defRPr>
            </a:lvl5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D33B3-D657-8246-96F9-A8F7401984CB}" type="datetime1">
              <a:rPr lang="en-US" noProof="0" smtClean="0"/>
              <a:t>10/13/2024</a:t>
            </a:fld>
            <a:endParaRPr lang="en-US" noProof="0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Footer</a:t>
            </a:r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AACE74-9F97-CC48-B4CB-2460102901BA}" type="slidenum">
              <a:rPr lang="en-US" noProof="0" smtClean="0"/>
              <a:t>‹#›</a:t>
            </a:fld>
            <a:endParaRPr lang="en-US" noProof="0"/>
          </a:p>
        </p:txBody>
      </p:sp>
      <p:pic>
        <p:nvPicPr>
          <p:cNvPr id="10" name="Bild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945" y="1136132"/>
            <a:ext cx="773517" cy="494260"/>
          </a:xfrm>
          <a:prstGeom prst="rect">
            <a:avLst/>
          </a:prstGeom>
        </p:spPr>
      </p:pic>
      <p:pic>
        <p:nvPicPr>
          <p:cNvPr id="13" name="Bilde 12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30" t="14072" r="9430" b="14072"/>
          <a:stretch/>
        </p:blipFill>
        <p:spPr>
          <a:xfrm>
            <a:off x="11028283" y="6473827"/>
            <a:ext cx="752422" cy="3029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Slid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Bilde 1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30" t="14072" r="9430" b="14072"/>
          <a:stretch/>
        </p:blipFill>
        <p:spPr>
          <a:xfrm>
            <a:off x="11028283" y="6473827"/>
            <a:ext cx="752422" cy="302900"/>
          </a:xfrm>
          <a:prstGeom prst="rect">
            <a:avLst/>
          </a:prstGeom>
        </p:spPr>
      </p:pic>
      <p:sp>
        <p:nvSpPr>
          <p:cNvPr id="2" name="Tittel 1"/>
          <p:cNvSpPr>
            <a:spLocks noGrp="1"/>
          </p:cNvSpPr>
          <p:nvPr>
            <p:ph type="title" hasCustomPrompt="1"/>
          </p:nvPr>
        </p:nvSpPr>
        <p:spPr>
          <a:xfrm>
            <a:off x="1670472" y="879894"/>
            <a:ext cx="8025619" cy="692957"/>
          </a:xfrm>
        </p:spPr>
        <p:txBody>
          <a:bodyPr lIns="0" tIns="0" rIns="0" bIns="0" anchor="t" anchorCtr="0">
            <a:normAutofit/>
          </a:bodyPr>
          <a:lstStyle>
            <a:lvl1pPr>
              <a:defRPr sz="3500" baseline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add a title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B10A25-7BD5-4B48-B586-8598ACB61EAE}" type="datetime1">
              <a:rPr lang="en-US" noProof="0" smtClean="0"/>
              <a:t>10/13/2024</a:t>
            </a:fld>
            <a:endParaRPr lang="en-US" noProof="0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Footer</a:t>
            </a:r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AACE74-9F97-CC48-B4CB-2460102901BA}" type="slidenum">
              <a:rPr lang="en-US" noProof="0" smtClean="0"/>
              <a:t>‹#›</a:t>
            </a:fld>
            <a:endParaRPr lang="en-US" noProof="0"/>
          </a:p>
        </p:txBody>
      </p:sp>
      <p:cxnSp>
        <p:nvCxnSpPr>
          <p:cNvPr id="9" name="Rett linje 8"/>
          <p:cNvCxnSpPr/>
          <p:nvPr userDrawn="1"/>
        </p:nvCxnSpPr>
        <p:spPr>
          <a:xfrm flipH="1">
            <a:off x="1670472" y="1624829"/>
            <a:ext cx="802561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Plassholder for tekst 11"/>
          <p:cNvSpPr>
            <a:spLocks noGrp="1"/>
          </p:cNvSpPr>
          <p:nvPr>
            <p:ph type="body" sz="quarter" idx="13" hasCustomPrompt="1"/>
          </p:nvPr>
        </p:nvSpPr>
        <p:spPr>
          <a:xfrm>
            <a:off x="1670049" y="1938337"/>
            <a:ext cx="8026041" cy="3953503"/>
          </a:xfrm>
        </p:spPr>
        <p:txBody>
          <a:bodyPr/>
          <a:lstStyle/>
          <a:p>
            <a:pPr lvl="0"/>
            <a:r>
              <a:rPr lang="en-US" noProof="0"/>
              <a:t>Click to add text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283553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tellysbild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2932"/>
            <a:ext cx="1895707" cy="1895707"/>
          </a:xfrm>
          <a:prstGeom prst="rect">
            <a:avLst/>
          </a:prstGeom>
        </p:spPr>
      </p:pic>
      <p:sp>
        <p:nvSpPr>
          <p:cNvPr id="2" name="Tittel 1"/>
          <p:cNvSpPr>
            <a:spLocks noGrp="1"/>
          </p:cNvSpPr>
          <p:nvPr>
            <p:ph type="ctrTitle" hasCustomPrompt="1"/>
          </p:nvPr>
        </p:nvSpPr>
        <p:spPr>
          <a:xfrm>
            <a:off x="2597203" y="2136160"/>
            <a:ext cx="7937608" cy="2497311"/>
          </a:xfrm>
        </p:spPr>
        <p:txBody>
          <a:bodyPr lIns="0" tIns="0" rIns="0" bIns="0" anchor="t" anchorCtr="0">
            <a:normAutofit/>
          </a:bodyPr>
          <a:lstStyle>
            <a:lvl1pPr algn="l">
              <a:lnSpc>
                <a:spcPct val="93000"/>
              </a:lnSpc>
              <a:defRPr sz="4600" baseline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add a title</a:t>
            </a:r>
          </a:p>
        </p:txBody>
      </p:sp>
      <p:sp>
        <p:nvSpPr>
          <p:cNvPr id="3" name="Undertittel 2"/>
          <p:cNvSpPr>
            <a:spLocks noGrp="1"/>
          </p:cNvSpPr>
          <p:nvPr>
            <p:ph type="subTitle" idx="1" hasCustomPrompt="1"/>
          </p:nvPr>
        </p:nvSpPr>
        <p:spPr>
          <a:xfrm>
            <a:off x="2597203" y="1414764"/>
            <a:ext cx="7937608" cy="293215"/>
          </a:xfrm>
        </p:spPr>
        <p:txBody>
          <a:bodyPr lIns="0" tIns="0" rIns="0" bIns="0"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NAME, job title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154194"/>
                </a:solidFill>
              </a:defRPr>
            </a:lvl1pPr>
          </a:lstStyle>
          <a:p>
            <a:fld id="{2C63DF45-09AB-BB4B-9613-956A9D4AC03D}" type="datetime1">
              <a:rPr lang="en-US" noProof="0" smtClean="0"/>
              <a:t>10/13/2024</a:t>
            </a:fld>
            <a:endParaRPr lang="en-US" noProof="0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Footer</a:t>
            </a:r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AACE74-9F97-CC48-B4CB-2460102901BA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10" name="Rektangel 9"/>
          <p:cNvSpPr/>
          <p:nvPr userDrawn="1"/>
        </p:nvSpPr>
        <p:spPr>
          <a:xfrm>
            <a:off x="2597203" y="1828800"/>
            <a:ext cx="7937608" cy="76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tellysbil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ssholder for bilde 12"/>
          <p:cNvSpPr>
            <a:spLocks noGrp="1"/>
          </p:cNvSpPr>
          <p:nvPr>
            <p:ph type="pic" sz="quarter" idx="14" hasCustomPrompt="1"/>
          </p:nvPr>
        </p:nvSpPr>
        <p:spPr>
          <a:xfrm>
            <a:off x="409322" y="428263"/>
            <a:ext cx="11373356" cy="6001474"/>
          </a:xfrm>
          <a:solidFill>
            <a:schemeClr val="bg1"/>
          </a:solidFill>
        </p:spPr>
        <p:txBody>
          <a:bodyPr/>
          <a:lstStyle/>
          <a:p>
            <a:r>
              <a:rPr lang="en-US" noProof="0"/>
              <a:t>Picture</a:t>
            </a:r>
          </a:p>
        </p:txBody>
      </p:sp>
      <p:sp>
        <p:nvSpPr>
          <p:cNvPr id="2" name="Tittel 1"/>
          <p:cNvSpPr>
            <a:spLocks noGrp="1"/>
          </p:cNvSpPr>
          <p:nvPr>
            <p:ph type="ctrTitle" hasCustomPrompt="1"/>
          </p:nvPr>
        </p:nvSpPr>
        <p:spPr>
          <a:xfrm>
            <a:off x="2597203" y="2136160"/>
            <a:ext cx="7937608" cy="1475141"/>
          </a:xfrm>
        </p:spPr>
        <p:txBody>
          <a:bodyPr lIns="0" tIns="0" rIns="0" bIns="0" anchor="t" anchorCtr="0">
            <a:normAutofit/>
          </a:bodyPr>
          <a:lstStyle>
            <a:lvl1pPr algn="l">
              <a:lnSpc>
                <a:spcPct val="93000"/>
              </a:lnSpc>
              <a:defRPr sz="4600" baseline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add a title</a:t>
            </a:r>
          </a:p>
        </p:txBody>
      </p:sp>
      <p:sp>
        <p:nvSpPr>
          <p:cNvPr id="3" name="Undertittel 2"/>
          <p:cNvSpPr>
            <a:spLocks noGrp="1"/>
          </p:cNvSpPr>
          <p:nvPr>
            <p:ph type="subTitle" idx="1" hasCustomPrompt="1"/>
          </p:nvPr>
        </p:nvSpPr>
        <p:spPr>
          <a:xfrm>
            <a:off x="2597203" y="1414764"/>
            <a:ext cx="7937608" cy="293215"/>
          </a:xfrm>
        </p:spPr>
        <p:txBody>
          <a:bodyPr lIns="0" tIns="0" rIns="0" bIns="0">
            <a:normAutofit/>
          </a:bodyPr>
          <a:lstStyle>
            <a:lvl1pPr marL="0" indent="0" algn="l">
              <a:buNone/>
              <a:defRPr sz="1200" b="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NAME, job title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154194"/>
                </a:solidFill>
              </a:defRPr>
            </a:lvl1pPr>
          </a:lstStyle>
          <a:p>
            <a:fld id="{1BFD89FB-E37D-2E45-A3F2-33C96C4F67D2}" type="datetime1">
              <a:rPr lang="en-US" noProof="0" smtClean="0"/>
              <a:t>10/13/2024</a:t>
            </a:fld>
            <a:endParaRPr lang="en-US" noProof="0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Footer</a:t>
            </a:r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AACE74-9F97-CC48-B4CB-2460102901BA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8" name="Plassholder for tekst 7"/>
          <p:cNvSpPr>
            <a:spLocks noGrp="1"/>
          </p:cNvSpPr>
          <p:nvPr>
            <p:ph type="body" sz="quarter" idx="13" hasCustomPrompt="1"/>
          </p:nvPr>
        </p:nvSpPr>
        <p:spPr>
          <a:xfrm>
            <a:off x="2597150" y="3982113"/>
            <a:ext cx="7937500" cy="48571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9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to add a subtitle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tellysbild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Bild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2932"/>
            <a:ext cx="1895707" cy="1895707"/>
          </a:xfrm>
          <a:prstGeom prst="rect">
            <a:avLst/>
          </a:prstGeom>
        </p:spPr>
      </p:pic>
      <p:sp>
        <p:nvSpPr>
          <p:cNvPr id="2" name="Tittel 1"/>
          <p:cNvSpPr>
            <a:spLocks noGrp="1"/>
          </p:cNvSpPr>
          <p:nvPr>
            <p:ph type="ctrTitle" hasCustomPrompt="1"/>
          </p:nvPr>
        </p:nvSpPr>
        <p:spPr>
          <a:xfrm>
            <a:off x="2597203" y="2136160"/>
            <a:ext cx="7937608" cy="1475141"/>
          </a:xfrm>
        </p:spPr>
        <p:txBody>
          <a:bodyPr lIns="0" tIns="0" rIns="0" bIns="0" anchor="t" anchorCtr="0">
            <a:normAutofit/>
          </a:bodyPr>
          <a:lstStyle>
            <a:lvl1pPr algn="l">
              <a:lnSpc>
                <a:spcPct val="93000"/>
              </a:lnSpc>
              <a:defRPr sz="4600" baseline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add a title</a:t>
            </a:r>
          </a:p>
        </p:txBody>
      </p:sp>
      <p:sp>
        <p:nvSpPr>
          <p:cNvPr id="3" name="Undertittel 2"/>
          <p:cNvSpPr>
            <a:spLocks noGrp="1"/>
          </p:cNvSpPr>
          <p:nvPr>
            <p:ph type="subTitle" idx="1" hasCustomPrompt="1"/>
          </p:nvPr>
        </p:nvSpPr>
        <p:spPr>
          <a:xfrm>
            <a:off x="2597203" y="1414764"/>
            <a:ext cx="7937608" cy="293215"/>
          </a:xfrm>
        </p:spPr>
        <p:txBody>
          <a:bodyPr lIns="0" tIns="0" rIns="0" bIns="0">
            <a:normAutofit/>
          </a:bodyPr>
          <a:lstStyle>
            <a:lvl1pPr marL="0" indent="0" algn="l">
              <a:buNone/>
              <a:defRPr sz="1200" b="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NAME, job title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154194"/>
                </a:solidFill>
              </a:defRPr>
            </a:lvl1pPr>
          </a:lstStyle>
          <a:p>
            <a:fld id="{D784B492-E262-0C40-8854-40698DF4A8E5}" type="datetime1">
              <a:rPr lang="en-US" noProof="0" smtClean="0"/>
              <a:t>10/13/2024</a:t>
            </a:fld>
            <a:endParaRPr lang="en-US" noProof="0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Footer</a:t>
            </a:r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AACE74-9F97-CC48-B4CB-2460102901BA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8" name="Plassholder for tekst 7"/>
          <p:cNvSpPr>
            <a:spLocks noGrp="1"/>
          </p:cNvSpPr>
          <p:nvPr>
            <p:ph type="body" sz="quarter" idx="13" hasCustomPrompt="1"/>
          </p:nvPr>
        </p:nvSpPr>
        <p:spPr>
          <a:xfrm>
            <a:off x="2597150" y="3982113"/>
            <a:ext cx="7937500" cy="48571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9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to add a subtitle</a:t>
            </a:r>
          </a:p>
        </p:txBody>
      </p:sp>
      <p:sp>
        <p:nvSpPr>
          <p:cNvPr id="12" name="Rektangel 11"/>
          <p:cNvSpPr/>
          <p:nvPr userDrawn="1"/>
        </p:nvSpPr>
        <p:spPr>
          <a:xfrm>
            <a:off x="2597203" y="1828800"/>
            <a:ext cx="7937608" cy="76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cxnSp>
        <p:nvCxnSpPr>
          <p:cNvPr id="13" name="Rett linje 12"/>
          <p:cNvCxnSpPr/>
          <p:nvPr userDrawn="1"/>
        </p:nvCxnSpPr>
        <p:spPr>
          <a:xfrm flipH="1">
            <a:off x="2619377" y="3738301"/>
            <a:ext cx="791527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tittelsid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 hasCustomPrompt="1"/>
          </p:nvPr>
        </p:nvSpPr>
        <p:spPr>
          <a:xfrm>
            <a:off x="1663700" y="2136160"/>
            <a:ext cx="8871111" cy="2296140"/>
          </a:xfrm>
        </p:spPr>
        <p:txBody>
          <a:bodyPr lIns="0" tIns="0" rIns="0" bIns="0" anchor="t" anchorCtr="0">
            <a:normAutofit/>
          </a:bodyPr>
          <a:lstStyle>
            <a:lvl1pPr algn="l">
              <a:lnSpc>
                <a:spcPct val="93000"/>
              </a:lnSpc>
              <a:defRPr sz="4600" baseline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add a title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154194"/>
                </a:solidFill>
              </a:defRPr>
            </a:lvl1pPr>
          </a:lstStyle>
          <a:p>
            <a:fld id="{C4F7DF65-AC8E-524C-808B-7AFE31610A5C}" type="datetime1">
              <a:rPr lang="en-US" noProof="0" smtClean="0"/>
              <a:t>10/13/2024</a:t>
            </a:fld>
            <a:endParaRPr lang="en-US" noProof="0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Footer</a:t>
            </a:r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AACE74-9F97-CC48-B4CB-2460102901BA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12" name="Rektangel 11"/>
          <p:cNvSpPr/>
          <p:nvPr userDrawn="1"/>
        </p:nvSpPr>
        <p:spPr>
          <a:xfrm>
            <a:off x="1663700" y="1828800"/>
            <a:ext cx="8871111" cy="76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slide-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Bilde 1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30" t="14072" r="9430" b="14072"/>
          <a:stretch/>
        </p:blipFill>
        <p:spPr>
          <a:xfrm>
            <a:off x="11028283" y="6473827"/>
            <a:ext cx="752422" cy="302900"/>
          </a:xfrm>
          <a:prstGeom prst="rect">
            <a:avLst/>
          </a:prstGeom>
        </p:spPr>
      </p:pic>
      <p:sp>
        <p:nvSpPr>
          <p:cNvPr id="2" name="Tittel 1"/>
          <p:cNvSpPr>
            <a:spLocks noGrp="1"/>
          </p:cNvSpPr>
          <p:nvPr>
            <p:ph type="title" hasCustomPrompt="1"/>
          </p:nvPr>
        </p:nvSpPr>
        <p:spPr>
          <a:xfrm>
            <a:off x="1670472" y="879894"/>
            <a:ext cx="8025619" cy="692957"/>
          </a:xfrm>
        </p:spPr>
        <p:txBody>
          <a:bodyPr lIns="0" tIns="0" rIns="0" bIns="0" anchor="t" anchorCtr="0">
            <a:normAutofit/>
          </a:bodyPr>
          <a:lstStyle>
            <a:lvl1pPr>
              <a:defRPr sz="3500" baseline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add a title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B10A25-7BD5-4B48-B586-8598ACB61EAE}" type="datetime1">
              <a:rPr lang="en-US" noProof="0" smtClean="0"/>
              <a:t>10/13/2024</a:t>
            </a:fld>
            <a:endParaRPr lang="en-US" noProof="0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Footer</a:t>
            </a:r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AACE74-9F97-CC48-B4CB-2460102901BA}" type="slidenum">
              <a:rPr lang="en-US" noProof="0" smtClean="0"/>
              <a:t>‹#›</a:t>
            </a:fld>
            <a:endParaRPr lang="en-US" noProof="0"/>
          </a:p>
        </p:txBody>
      </p:sp>
      <p:cxnSp>
        <p:nvCxnSpPr>
          <p:cNvPr id="9" name="Rett linje 8"/>
          <p:cNvCxnSpPr/>
          <p:nvPr userDrawn="1"/>
        </p:nvCxnSpPr>
        <p:spPr>
          <a:xfrm flipH="1">
            <a:off x="1670472" y="1624829"/>
            <a:ext cx="802561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Plassholder for tekst 11"/>
          <p:cNvSpPr>
            <a:spLocks noGrp="1"/>
          </p:cNvSpPr>
          <p:nvPr>
            <p:ph type="body" sz="quarter" idx="13" hasCustomPrompt="1"/>
          </p:nvPr>
        </p:nvSpPr>
        <p:spPr>
          <a:xfrm>
            <a:off x="1670049" y="1938337"/>
            <a:ext cx="8026041" cy="3953503"/>
          </a:xfrm>
        </p:spPr>
        <p:txBody>
          <a:bodyPr/>
          <a:lstStyle/>
          <a:p>
            <a:pPr lvl="0"/>
            <a:r>
              <a:rPr lang="en-US" noProof="0"/>
              <a:t>Click to add text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489393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slide-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 hasCustomPrompt="1"/>
          </p:nvPr>
        </p:nvSpPr>
        <p:spPr>
          <a:xfrm>
            <a:off x="1130060" y="1009620"/>
            <a:ext cx="5132717" cy="692957"/>
          </a:xfrm>
        </p:spPr>
        <p:txBody>
          <a:bodyPr lIns="0" tIns="0" rIns="0" bIns="0" anchor="t" anchorCtr="0">
            <a:normAutofit/>
          </a:bodyPr>
          <a:lstStyle>
            <a:lvl1pPr>
              <a:lnSpc>
                <a:spcPct val="100000"/>
              </a:lnSpc>
              <a:defRPr sz="35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add a title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F68F3-B001-4D41-8A15-F72A862856E4}" type="datetime1">
              <a:rPr lang="en-US" noProof="0" smtClean="0"/>
              <a:t>10/13/2024</a:t>
            </a:fld>
            <a:endParaRPr lang="en-US" noProof="0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Footer</a:t>
            </a:r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AACE74-9F97-CC48-B4CB-2460102901BA}" type="slidenum">
              <a:rPr lang="en-US" noProof="0" smtClean="0"/>
              <a:t>‹#›</a:t>
            </a:fld>
            <a:endParaRPr lang="en-US" noProof="0"/>
          </a:p>
        </p:txBody>
      </p:sp>
      <p:cxnSp>
        <p:nvCxnSpPr>
          <p:cNvPr id="9" name="Rett linje 8"/>
          <p:cNvCxnSpPr/>
          <p:nvPr userDrawn="1"/>
        </p:nvCxnSpPr>
        <p:spPr>
          <a:xfrm flipH="1">
            <a:off x="1130061" y="1823236"/>
            <a:ext cx="514134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lassholder for bilde 10"/>
          <p:cNvSpPr>
            <a:spLocks noGrp="1"/>
          </p:cNvSpPr>
          <p:nvPr>
            <p:ph type="pic" sz="quarter" idx="13" hasCustomPrompt="1"/>
          </p:nvPr>
        </p:nvSpPr>
        <p:spPr>
          <a:xfrm>
            <a:off x="6918386" y="428263"/>
            <a:ext cx="4864040" cy="6001473"/>
          </a:xfrm>
          <a:solidFill>
            <a:schemeClr val="bg1"/>
          </a:solidFill>
        </p:spPr>
        <p:txBody>
          <a:bodyPr/>
          <a:lstStyle/>
          <a:p>
            <a:r>
              <a:rPr lang="en-US" noProof="0"/>
              <a:t>Picture</a:t>
            </a:r>
          </a:p>
        </p:txBody>
      </p:sp>
      <p:sp>
        <p:nvSpPr>
          <p:cNvPr id="10" name="Plassholder for tekst 11"/>
          <p:cNvSpPr>
            <a:spLocks noGrp="1"/>
          </p:cNvSpPr>
          <p:nvPr>
            <p:ph type="body" sz="quarter" idx="14" hasCustomPrompt="1"/>
          </p:nvPr>
        </p:nvSpPr>
        <p:spPr>
          <a:xfrm>
            <a:off x="1130060" y="2175898"/>
            <a:ext cx="5141343" cy="3953503"/>
          </a:xfrm>
        </p:spPr>
        <p:txBody>
          <a:bodyPr/>
          <a:lstStyle/>
          <a:p>
            <a:pPr lvl="0"/>
            <a:r>
              <a:rPr lang="en-US" noProof="0"/>
              <a:t>Click to add text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pic>
        <p:nvPicPr>
          <p:cNvPr id="13" name="Bilde 1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30" t="14072" r="9430" b="14072"/>
          <a:stretch/>
        </p:blipFill>
        <p:spPr>
          <a:xfrm>
            <a:off x="11028283" y="6473827"/>
            <a:ext cx="752422" cy="3029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slide-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 hasCustomPrompt="1"/>
          </p:nvPr>
        </p:nvSpPr>
        <p:spPr>
          <a:xfrm>
            <a:off x="1130060" y="1009620"/>
            <a:ext cx="5132717" cy="692957"/>
          </a:xfrm>
        </p:spPr>
        <p:txBody>
          <a:bodyPr lIns="0" tIns="0" rIns="0" bIns="0" anchor="t" anchorCtr="0">
            <a:normAutofit/>
          </a:bodyPr>
          <a:lstStyle>
            <a:lvl1pPr>
              <a:lnSpc>
                <a:spcPct val="100000"/>
              </a:lnSpc>
              <a:defRPr sz="3500"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Click to add a title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B2420-0735-4340-8E66-0486C79BE971}" type="datetime1">
              <a:rPr lang="en-US" noProof="0" smtClean="0"/>
              <a:t>10/13/2024</a:t>
            </a:fld>
            <a:endParaRPr lang="en-US" noProof="0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Footer</a:t>
            </a:r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AACE74-9F97-CC48-B4CB-2460102901BA}" type="slidenum">
              <a:rPr lang="en-US" noProof="0" smtClean="0"/>
              <a:t>‹#›</a:t>
            </a:fld>
            <a:endParaRPr lang="en-US" noProof="0"/>
          </a:p>
        </p:txBody>
      </p:sp>
      <p:cxnSp>
        <p:nvCxnSpPr>
          <p:cNvPr id="9" name="Rett linje 8"/>
          <p:cNvCxnSpPr/>
          <p:nvPr userDrawn="1"/>
        </p:nvCxnSpPr>
        <p:spPr>
          <a:xfrm flipH="1">
            <a:off x="1130061" y="1823236"/>
            <a:ext cx="5141343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lassholder for bilde 10"/>
          <p:cNvSpPr>
            <a:spLocks noGrp="1"/>
          </p:cNvSpPr>
          <p:nvPr>
            <p:ph type="pic" sz="quarter" idx="13" hasCustomPrompt="1"/>
          </p:nvPr>
        </p:nvSpPr>
        <p:spPr>
          <a:xfrm>
            <a:off x="6918386" y="428263"/>
            <a:ext cx="4864040" cy="6001474"/>
          </a:xfrm>
          <a:solidFill>
            <a:schemeClr val="bg1"/>
          </a:solidFill>
        </p:spPr>
        <p:txBody>
          <a:bodyPr/>
          <a:lstStyle/>
          <a:p>
            <a:r>
              <a:rPr lang="en-US" noProof="0"/>
              <a:t>Picture</a:t>
            </a:r>
          </a:p>
        </p:txBody>
      </p:sp>
      <p:sp>
        <p:nvSpPr>
          <p:cNvPr id="10" name="Plassholder for tekst 11"/>
          <p:cNvSpPr>
            <a:spLocks noGrp="1"/>
          </p:cNvSpPr>
          <p:nvPr>
            <p:ph type="body" sz="quarter" idx="14" hasCustomPrompt="1"/>
          </p:nvPr>
        </p:nvSpPr>
        <p:spPr>
          <a:xfrm>
            <a:off x="1130060" y="2175898"/>
            <a:ext cx="5132717" cy="3953503"/>
          </a:xfrm>
        </p:spPr>
        <p:txBody>
          <a:bodyPr/>
          <a:lstStyle>
            <a:lvl1pPr marL="324000" indent="-324000">
              <a:buFontTx/>
              <a:buBlip>
                <a:blip r:embed="rId2"/>
              </a:buBlip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noProof="0"/>
              <a:t>Click to add text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pic>
        <p:nvPicPr>
          <p:cNvPr id="13" name="Bilde 12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30" t="14072" r="9430" b="14072"/>
          <a:stretch/>
        </p:blipFill>
        <p:spPr>
          <a:xfrm>
            <a:off x="11028283" y="6473827"/>
            <a:ext cx="752422" cy="3029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slide-4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 hasCustomPrompt="1"/>
          </p:nvPr>
        </p:nvSpPr>
        <p:spPr>
          <a:xfrm>
            <a:off x="1130060" y="1009620"/>
            <a:ext cx="5132717" cy="1201755"/>
          </a:xfrm>
        </p:spPr>
        <p:txBody>
          <a:bodyPr lIns="0" tIns="0" rIns="0" bIns="0" anchor="t" anchorCtr="0">
            <a:normAutofit/>
          </a:bodyPr>
          <a:lstStyle>
            <a:lvl1pPr>
              <a:lnSpc>
                <a:spcPct val="100000"/>
              </a:lnSpc>
              <a:defRPr sz="3500" baseline="0"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Click to add a multi-line title 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37A39-4B9E-FC47-B7D9-33F67BAD1AFE}" type="datetime1">
              <a:rPr lang="en-US" noProof="0" smtClean="0"/>
              <a:t>10/13/2024</a:t>
            </a:fld>
            <a:endParaRPr lang="en-US" noProof="0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Footer</a:t>
            </a:r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AACE74-9F97-CC48-B4CB-2460102901BA}" type="slidenum">
              <a:rPr lang="en-US" noProof="0" smtClean="0"/>
              <a:t>‹#›</a:t>
            </a:fld>
            <a:endParaRPr lang="en-US" noProof="0"/>
          </a:p>
        </p:txBody>
      </p:sp>
      <p:cxnSp>
        <p:nvCxnSpPr>
          <p:cNvPr id="9" name="Rett linje 8"/>
          <p:cNvCxnSpPr/>
          <p:nvPr userDrawn="1"/>
        </p:nvCxnSpPr>
        <p:spPr>
          <a:xfrm flipH="1">
            <a:off x="1130061" y="2375327"/>
            <a:ext cx="5141343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lassholder for bilde 10"/>
          <p:cNvSpPr>
            <a:spLocks noGrp="1"/>
          </p:cNvSpPr>
          <p:nvPr>
            <p:ph type="pic" sz="quarter" idx="13"/>
          </p:nvPr>
        </p:nvSpPr>
        <p:spPr>
          <a:xfrm>
            <a:off x="6918386" y="428263"/>
            <a:ext cx="4864040" cy="6001474"/>
          </a:xfrm>
          <a:solidFill>
            <a:schemeClr val="bg1"/>
          </a:solidFill>
        </p:spPr>
        <p:txBody>
          <a:bodyPr/>
          <a:lstStyle/>
          <a:p>
            <a:endParaRPr lang="en-US" noProof="0"/>
          </a:p>
        </p:txBody>
      </p:sp>
      <p:sp>
        <p:nvSpPr>
          <p:cNvPr id="10" name="Plassholder for tekst 11"/>
          <p:cNvSpPr>
            <a:spLocks noGrp="1"/>
          </p:cNvSpPr>
          <p:nvPr>
            <p:ph type="body" sz="quarter" idx="14" hasCustomPrompt="1"/>
          </p:nvPr>
        </p:nvSpPr>
        <p:spPr>
          <a:xfrm>
            <a:off x="1130061" y="2743200"/>
            <a:ext cx="5132716" cy="3386201"/>
          </a:xfrm>
        </p:spPr>
        <p:txBody>
          <a:bodyPr/>
          <a:lstStyle>
            <a:lvl1pPr marL="324000" indent="-324000">
              <a:buFontTx/>
              <a:buBlip>
                <a:blip r:embed="rId2"/>
              </a:buBlip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noProof="0"/>
              <a:t>Click to add text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pic>
        <p:nvPicPr>
          <p:cNvPr id="13" name="Bilde 12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30" t="14072" r="9430" b="14072"/>
          <a:stretch/>
        </p:blipFill>
        <p:spPr>
          <a:xfrm>
            <a:off x="11028283" y="6473827"/>
            <a:ext cx="752422" cy="30290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ktangel 6"/>
          <p:cNvSpPr/>
          <p:nvPr userDrawn="1"/>
        </p:nvSpPr>
        <p:spPr>
          <a:xfrm>
            <a:off x="208722" y="208722"/>
            <a:ext cx="11767929" cy="6430617"/>
          </a:xfrm>
          <a:prstGeom prst="rect">
            <a:avLst/>
          </a:prstGeom>
          <a:noFill/>
          <a:ln w="4318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Plassholder for tit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Click to add a title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2"/>
          </p:nvPr>
        </p:nvSpPr>
        <p:spPr>
          <a:xfrm>
            <a:off x="409322" y="6550559"/>
            <a:ext cx="2743200" cy="30744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00">
                <a:solidFill>
                  <a:schemeClr val="accent2"/>
                </a:solidFill>
                <a:latin typeface="Tahoma" charset="0"/>
                <a:ea typeface="Tahoma" charset="0"/>
                <a:cs typeface="Tahoma" charset="0"/>
              </a:defRPr>
            </a:lvl1pPr>
          </a:lstStyle>
          <a:p>
            <a:fld id="{BB6656B1-A1C1-3A4D-AC9E-E001FAFBFE9F}" type="datetime1">
              <a:rPr lang="en-US" noProof="0" smtClean="0"/>
              <a:t>10/13/2024</a:t>
            </a:fld>
            <a:endParaRPr lang="en-US" noProof="0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3"/>
          </p:nvPr>
        </p:nvSpPr>
        <p:spPr>
          <a:xfrm>
            <a:off x="4038600" y="6550559"/>
            <a:ext cx="4114800" cy="30744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ctr">
              <a:defRPr sz="1000">
                <a:solidFill>
                  <a:schemeClr val="accent2"/>
                </a:solidFill>
                <a:latin typeface="Tahoma" charset="0"/>
                <a:ea typeface="Tahoma" charset="0"/>
                <a:cs typeface="Tahoma" charset="0"/>
              </a:defRPr>
            </a:lvl1pPr>
          </a:lstStyle>
          <a:p>
            <a:r>
              <a:rPr lang="en-US" noProof="0"/>
              <a:t>Footer</a:t>
            </a:r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4"/>
          </p:nvPr>
        </p:nvSpPr>
        <p:spPr>
          <a:xfrm>
            <a:off x="9039478" y="6550559"/>
            <a:ext cx="1866647" cy="30744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>
                <a:solidFill>
                  <a:schemeClr val="accent2"/>
                </a:solidFill>
                <a:latin typeface="Tahoma" charset="0"/>
                <a:ea typeface="Tahoma" charset="0"/>
                <a:cs typeface="Tahoma" charset="0"/>
              </a:defRPr>
            </a:lvl1pPr>
          </a:lstStyle>
          <a:p>
            <a:fld id="{1CAACE74-9F97-CC48-B4CB-2460102901BA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370368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1" r:id="rId3"/>
    <p:sldLayoutId id="2147483662" r:id="rId4"/>
    <p:sldLayoutId id="2147483663" r:id="rId5"/>
    <p:sldLayoutId id="2147483650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baseline="0">
          <a:solidFill>
            <a:schemeClr val="tx1"/>
          </a:solidFill>
          <a:latin typeface="Tahoma" charset="0"/>
          <a:ea typeface="Tahoma" charset="0"/>
          <a:cs typeface="Tahoma" charset="0"/>
        </a:defRPr>
      </a:lvl1pPr>
    </p:titleStyle>
    <p:bodyStyle>
      <a:lvl1pPr marL="324000" indent="-324000" algn="l" defTabSz="914400" rtl="0" eaLnBrk="1" latinLnBrk="0" hangingPunct="1">
        <a:lnSpc>
          <a:spcPct val="90000"/>
        </a:lnSpc>
        <a:spcBef>
          <a:spcPts val="1000"/>
        </a:spcBef>
        <a:buSzPct val="90000"/>
        <a:buFontTx/>
        <a:buBlip>
          <a:blip r:embed="rId14"/>
        </a:buBlip>
        <a:defRPr sz="2300" kern="1200">
          <a:solidFill>
            <a:schemeClr val="tx1"/>
          </a:solidFill>
          <a:latin typeface="Tahoma" charset="0"/>
          <a:ea typeface="Tahoma" charset="0"/>
          <a:cs typeface="Tahoma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100" kern="1200">
          <a:solidFill>
            <a:schemeClr val="tx1"/>
          </a:solidFill>
          <a:latin typeface="Tahoma" charset="0"/>
          <a:ea typeface="Tahoma" charset="0"/>
          <a:cs typeface="Tahoma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charset="2"/>
        <a:buChar char="§"/>
        <a:defRPr sz="1800" kern="1200">
          <a:solidFill>
            <a:schemeClr val="tx1"/>
          </a:solidFill>
          <a:latin typeface="Tahoma" charset="0"/>
          <a:ea typeface="Tahoma" charset="0"/>
          <a:cs typeface="Tahoma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600" kern="1200" baseline="0">
          <a:solidFill>
            <a:schemeClr val="tx1"/>
          </a:solidFill>
          <a:latin typeface="Tahoma" charset="0"/>
          <a:ea typeface="Tahoma" charset="0"/>
          <a:cs typeface="Tahoma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charset="2"/>
        <a:buChar char="§"/>
        <a:defRPr sz="1500" kern="1200">
          <a:solidFill>
            <a:schemeClr val="tx1"/>
          </a:solidFill>
          <a:latin typeface="Tahoma" charset="0"/>
          <a:ea typeface="Tahoma" charset="0"/>
          <a:cs typeface="Tahoma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jpe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9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0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0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://Rehttps:/hub.docker.com/r/nvidia/cuda" TargetMode="Externa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lassholder for bilde 6"/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" b="87"/>
          <a:stretch>
            <a:fillRect/>
          </a:stretch>
        </p:blipFill>
        <p:spPr>
          <a:xfrm>
            <a:off x="409322" y="428263"/>
            <a:ext cx="11366014" cy="5997600"/>
          </a:xfrm>
          <a:solidFill>
            <a:schemeClr val="accent3"/>
          </a:solidFill>
        </p:spPr>
      </p:pic>
      <p:sp>
        <p:nvSpPr>
          <p:cNvPr id="4" name="Tittel 3"/>
          <p:cNvSpPr>
            <a:spLocks noGrp="1"/>
          </p:cNvSpPr>
          <p:nvPr>
            <p:ph type="ctrTitle"/>
          </p:nvPr>
        </p:nvSpPr>
        <p:spPr>
          <a:xfrm>
            <a:off x="1989056" y="2030336"/>
            <a:ext cx="9530499" cy="2603135"/>
          </a:xfrm>
        </p:spPr>
        <p:txBody>
          <a:bodyPr>
            <a:normAutofit fontScale="90000"/>
          </a:bodyPr>
          <a:lstStyle/>
          <a:p>
            <a:br>
              <a:rPr lang="nb-NO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nb-NO" sz="4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Welcome to Stavanger/Norway</a:t>
            </a:r>
            <a:br>
              <a:rPr lang="nb-NO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br>
              <a:rPr lang="nb-NO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br>
              <a:rPr lang="nb-NO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nb-NO" sz="1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University of Stavanger </a:t>
            </a:r>
            <a:br>
              <a:rPr lang="nb-NO" sz="1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</a:br>
            <a:r>
              <a:rPr lang="nb-NO" sz="1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uis.no</a:t>
            </a:r>
            <a:r>
              <a:rPr lang="nb-NO" sz="1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endParaRPr lang="en-US" sz="12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5" name="Undertittel 4"/>
          <p:cNvSpPr>
            <a:spLocks noGrp="1"/>
          </p:cNvSpPr>
          <p:nvPr>
            <p:ph type="subTitle" idx="1"/>
          </p:nvPr>
        </p:nvSpPr>
        <p:spPr>
          <a:xfrm>
            <a:off x="2597203" y="1574276"/>
            <a:ext cx="7937608" cy="254523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>
                <a:latin typeface="+mj-lt"/>
              </a:rPr>
              <a:t>Bente Dale,  International Office</a:t>
            </a:r>
          </a:p>
        </p:txBody>
      </p:sp>
      <p:sp>
        <p:nvSpPr>
          <p:cNvPr id="11" name="Plassholder for dato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0CD6B4-E9AE-4954-84D3-668CC62072E3}" type="datetime4">
              <a:rPr lang="en-US" smtClean="0">
                <a:latin typeface="+mj-lt"/>
              </a:rPr>
              <a:t>October 13, 2024</a:t>
            </a:fld>
            <a:endParaRPr lang="en-US">
              <a:latin typeface="+mj-lt"/>
            </a:endParaRPr>
          </a:p>
        </p:txBody>
      </p:sp>
      <p:sp>
        <p:nvSpPr>
          <p:cNvPr id="8" name="Rektangel 7"/>
          <p:cNvSpPr/>
          <p:nvPr/>
        </p:nvSpPr>
        <p:spPr>
          <a:xfrm>
            <a:off x="2597203" y="1828800"/>
            <a:ext cx="7937608" cy="76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pic>
        <p:nvPicPr>
          <p:cNvPr id="2" name="Bilde 1">
            <a:extLst>
              <a:ext uri="{FF2B5EF4-FFF2-40B4-BE49-F238E27FC236}">
                <a16:creationId xmlns:a16="http://schemas.microsoft.com/office/drawing/2014/main" id="{7748046F-B9A9-49E0-8991-AEBB22BC23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688" y="424523"/>
            <a:ext cx="11538624" cy="6005080"/>
          </a:xfrm>
          <a:prstGeom prst="rect">
            <a:avLst/>
          </a:prstGeom>
        </p:spPr>
      </p:pic>
      <p:pic>
        <p:nvPicPr>
          <p:cNvPr id="3" name="Bilde 2">
            <a:extLst>
              <a:ext uri="{FF2B5EF4-FFF2-40B4-BE49-F238E27FC236}">
                <a16:creationId xmlns:a16="http://schemas.microsoft.com/office/drawing/2014/main" id="{723F8415-9609-499E-9838-E396D1CC74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6688" y="578860"/>
            <a:ext cx="1896020" cy="1896020"/>
          </a:xfrm>
          <a:prstGeom prst="rect">
            <a:avLst/>
          </a:prstGeom>
        </p:spPr>
      </p:pic>
      <p:sp>
        <p:nvSpPr>
          <p:cNvPr id="12" name="TekstSylinder 11">
            <a:extLst>
              <a:ext uri="{FF2B5EF4-FFF2-40B4-BE49-F238E27FC236}">
                <a16:creationId xmlns:a16="http://schemas.microsoft.com/office/drawing/2014/main" id="{22FF05AB-81BC-4BE0-8C8A-84D2156EF9E1}"/>
              </a:ext>
            </a:extLst>
          </p:cNvPr>
          <p:cNvSpPr txBox="1"/>
          <p:nvPr/>
        </p:nvSpPr>
        <p:spPr>
          <a:xfrm>
            <a:off x="326688" y="5784258"/>
            <a:ext cx="7409014" cy="646331"/>
          </a:xfrm>
          <a:prstGeom prst="rect">
            <a:avLst/>
          </a:prstGeom>
          <a:solidFill>
            <a:schemeClr val="bg2"/>
          </a:solidFill>
        </p:spPr>
        <p:txBody>
          <a:bodyPr wrap="square" lIns="91440" tIns="45720" rIns="91440" bIns="45720" anchor="t">
            <a:spAutoFit/>
          </a:bodyPr>
          <a:lstStyle/>
          <a:p>
            <a:r>
              <a:rPr lang="en-GB" sz="3600" b="1" spc="-20">
                <a:solidFill>
                  <a:schemeClr val="tx1">
                    <a:lumMod val="75000"/>
                    <a:lumOff val="25000"/>
                  </a:schemeClr>
                </a:solidFill>
                <a:ea typeface="Calibri"/>
                <a:cs typeface="Calibri"/>
              </a:rPr>
              <a:t>ROS2/Gazebo - Marine Simulator v1.1</a:t>
            </a:r>
          </a:p>
        </p:txBody>
      </p:sp>
      <p:sp>
        <p:nvSpPr>
          <p:cNvPr id="15" name="object 6">
            <a:extLst>
              <a:ext uri="{FF2B5EF4-FFF2-40B4-BE49-F238E27FC236}">
                <a16:creationId xmlns:a16="http://schemas.microsoft.com/office/drawing/2014/main" id="{C20AEC3F-EE35-4AC1-A714-60B6F37553C4}"/>
              </a:ext>
            </a:extLst>
          </p:cNvPr>
          <p:cNvSpPr txBox="1"/>
          <p:nvPr/>
        </p:nvSpPr>
        <p:spPr>
          <a:xfrm>
            <a:off x="8658306" y="3108769"/>
            <a:ext cx="3089275" cy="873957"/>
          </a:xfrm>
          <a:prstGeom prst="rect">
            <a:avLst/>
          </a:prstGeom>
          <a:solidFill>
            <a:schemeClr val="bg2"/>
          </a:solidFill>
          <a:ln w="9525">
            <a:solidFill>
              <a:srgbClr val="EEEBE1"/>
            </a:solidFill>
          </a:ln>
        </p:spPr>
        <p:txBody>
          <a:bodyPr vert="horz" wrap="square" lIns="0" tIns="42545" rIns="0" bIns="0" rtlCol="0">
            <a:spAutoFit/>
          </a:bodyPr>
          <a:lstStyle/>
          <a:p>
            <a:pPr marL="90805" marR="118110">
              <a:lnSpc>
                <a:spcPct val="100000"/>
              </a:lnSpc>
              <a:spcBef>
                <a:spcPts val="335"/>
              </a:spcBef>
            </a:pPr>
            <a:r>
              <a:rPr sz="1800" b="1">
                <a:solidFill>
                  <a:schemeClr val="tx1">
                    <a:lumMod val="75000"/>
                    <a:lumOff val="25000"/>
                  </a:schemeClr>
                </a:solidFill>
                <a:latin typeface="Tahoma"/>
                <a:cs typeface="Tahoma"/>
              </a:rPr>
              <a:t>An</a:t>
            </a:r>
            <a:r>
              <a:rPr sz="1800" b="1" spc="-15">
                <a:solidFill>
                  <a:schemeClr val="tx1">
                    <a:lumMod val="75000"/>
                    <a:lumOff val="25000"/>
                  </a:schemeClr>
                </a:solidFill>
                <a:latin typeface="Tahoma"/>
                <a:cs typeface="Tahoma"/>
              </a:rPr>
              <a:t> </a:t>
            </a:r>
            <a:r>
              <a:rPr sz="1800" b="1" spc="-10">
                <a:solidFill>
                  <a:schemeClr val="tx1">
                    <a:lumMod val="75000"/>
                    <a:lumOff val="25000"/>
                  </a:schemeClr>
                </a:solidFill>
                <a:latin typeface="Tahoma"/>
                <a:cs typeface="Tahoma"/>
              </a:rPr>
              <a:t>international </a:t>
            </a:r>
            <a:r>
              <a:rPr sz="1800" b="1">
                <a:solidFill>
                  <a:schemeClr val="tx1">
                    <a:lumMod val="75000"/>
                    <a:lumOff val="25000"/>
                  </a:schemeClr>
                </a:solidFill>
                <a:latin typeface="Tahoma"/>
                <a:cs typeface="Tahoma"/>
              </a:rPr>
              <a:t>university</a:t>
            </a:r>
            <a:r>
              <a:rPr sz="1800" b="1" spc="-70">
                <a:solidFill>
                  <a:schemeClr val="tx1">
                    <a:lumMod val="75000"/>
                    <a:lumOff val="25000"/>
                  </a:schemeClr>
                </a:solidFill>
                <a:latin typeface="Tahoma"/>
                <a:cs typeface="Tahoma"/>
              </a:rPr>
              <a:t> </a:t>
            </a:r>
            <a:r>
              <a:rPr sz="1800" b="1">
                <a:solidFill>
                  <a:schemeClr val="tx1">
                    <a:lumMod val="75000"/>
                    <a:lumOff val="25000"/>
                  </a:schemeClr>
                </a:solidFill>
                <a:latin typeface="Tahoma"/>
                <a:cs typeface="Tahoma"/>
              </a:rPr>
              <a:t>campus</a:t>
            </a:r>
            <a:r>
              <a:rPr sz="1800" b="1" spc="-70">
                <a:solidFill>
                  <a:schemeClr val="tx1">
                    <a:lumMod val="75000"/>
                    <a:lumOff val="25000"/>
                  </a:schemeClr>
                </a:solidFill>
                <a:latin typeface="Tahoma"/>
                <a:cs typeface="Tahoma"/>
              </a:rPr>
              <a:t> </a:t>
            </a:r>
            <a:r>
              <a:rPr sz="1800" b="1" spc="-10">
                <a:solidFill>
                  <a:schemeClr val="tx1">
                    <a:lumMod val="75000"/>
                    <a:lumOff val="25000"/>
                  </a:schemeClr>
                </a:solidFill>
                <a:latin typeface="Tahoma"/>
                <a:cs typeface="Tahoma"/>
              </a:rPr>
              <a:t>across </a:t>
            </a:r>
            <a:r>
              <a:rPr sz="1800" b="1">
                <a:solidFill>
                  <a:schemeClr val="tx1">
                    <a:lumMod val="75000"/>
                    <a:lumOff val="25000"/>
                  </a:schemeClr>
                </a:solidFill>
                <a:latin typeface="Tahoma"/>
                <a:cs typeface="Tahoma"/>
              </a:rPr>
              <a:t>1300</a:t>
            </a:r>
            <a:r>
              <a:rPr sz="1800" b="1" spc="-5">
                <a:solidFill>
                  <a:schemeClr val="tx1">
                    <a:lumMod val="75000"/>
                    <a:lumOff val="25000"/>
                  </a:schemeClr>
                </a:solidFill>
                <a:latin typeface="Tahoma"/>
                <a:cs typeface="Tahoma"/>
              </a:rPr>
              <a:t> </a:t>
            </a:r>
            <a:r>
              <a:rPr sz="1800" b="1">
                <a:solidFill>
                  <a:schemeClr val="tx1">
                    <a:lumMod val="75000"/>
                    <a:lumOff val="25000"/>
                  </a:schemeClr>
                </a:solidFill>
                <a:latin typeface="Tahoma"/>
                <a:cs typeface="Tahoma"/>
              </a:rPr>
              <a:t>acres</a:t>
            </a:r>
            <a:r>
              <a:rPr sz="1800" b="1" spc="-15">
                <a:solidFill>
                  <a:schemeClr val="tx1">
                    <a:lumMod val="75000"/>
                    <a:lumOff val="25000"/>
                  </a:schemeClr>
                </a:solidFill>
                <a:latin typeface="Tahoma"/>
                <a:cs typeface="Tahoma"/>
              </a:rPr>
              <a:t> </a:t>
            </a:r>
            <a:r>
              <a:rPr sz="1800" b="1">
                <a:solidFill>
                  <a:schemeClr val="tx1">
                    <a:lumMod val="75000"/>
                    <a:lumOff val="25000"/>
                  </a:schemeClr>
                </a:solidFill>
                <a:latin typeface="Tahoma"/>
                <a:cs typeface="Tahoma"/>
              </a:rPr>
              <a:t>of </a:t>
            </a:r>
            <a:r>
              <a:rPr sz="1800" b="1" spc="-20">
                <a:solidFill>
                  <a:schemeClr val="tx1">
                    <a:lumMod val="75000"/>
                    <a:lumOff val="25000"/>
                  </a:schemeClr>
                </a:solidFill>
                <a:latin typeface="Tahoma"/>
                <a:cs typeface="Tahoma"/>
              </a:rPr>
              <a:t>land</a:t>
            </a:r>
            <a:endParaRPr sz="1800">
              <a:solidFill>
                <a:schemeClr val="tx1">
                  <a:lumMod val="75000"/>
                  <a:lumOff val="25000"/>
                </a:schemeClr>
              </a:solidFill>
              <a:latin typeface="Tahoma"/>
              <a:cs typeface="Tahoma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DAA6A80-BB0E-47F4-8180-407EF9970D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0766" y="4571263"/>
            <a:ext cx="1284546" cy="1284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object 6">
            <a:extLst>
              <a:ext uri="{FF2B5EF4-FFF2-40B4-BE49-F238E27FC236}">
                <a16:creationId xmlns:a16="http://schemas.microsoft.com/office/drawing/2014/main" id="{2B51E3C1-CECF-431F-97DB-4B87B50AB985}"/>
              </a:ext>
            </a:extLst>
          </p:cNvPr>
          <p:cNvSpPr txBox="1"/>
          <p:nvPr/>
        </p:nvSpPr>
        <p:spPr>
          <a:xfrm>
            <a:off x="9704127" y="5836600"/>
            <a:ext cx="2161185" cy="589264"/>
          </a:xfrm>
          <a:prstGeom prst="rect">
            <a:avLst/>
          </a:prstGeom>
          <a:solidFill>
            <a:schemeClr val="bg2"/>
          </a:solidFill>
          <a:ln w="9525">
            <a:solidFill>
              <a:srgbClr val="EEEBE1"/>
            </a:solidFill>
          </a:ln>
        </p:spPr>
        <p:txBody>
          <a:bodyPr vert="horz" wrap="square" lIns="0" tIns="42545" rIns="0" bIns="0" rtlCol="0">
            <a:spAutoFit/>
          </a:bodyPr>
          <a:lstStyle/>
          <a:p>
            <a:pPr marL="90805" marR="118110">
              <a:lnSpc>
                <a:spcPct val="100000"/>
              </a:lnSpc>
              <a:spcBef>
                <a:spcPts val="335"/>
              </a:spcBef>
            </a:pPr>
            <a:r>
              <a:rPr lang="nb-NO" sz="1100" b="1">
                <a:solidFill>
                  <a:schemeClr val="tx1">
                    <a:lumMod val="75000"/>
                    <a:lumOff val="25000"/>
                  </a:schemeClr>
                </a:solidFill>
                <a:latin typeface="Tahoma"/>
                <a:cs typeface="Tahoma"/>
              </a:rPr>
              <a:t>Professor Yihan Xing</a:t>
            </a:r>
          </a:p>
          <a:p>
            <a:pPr marL="90805" marR="118110">
              <a:lnSpc>
                <a:spcPct val="100000"/>
              </a:lnSpc>
              <a:spcBef>
                <a:spcPts val="335"/>
              </a:spcBef>
            </a:pPr>
            <a:r>
              <a:rPr lang="nb-NO" sz="1100" b="1" err="1">
                <a:solidFill>
                  <a:schemeClr val="tx1">
                    <a:lumMod val="75000"/>
                    <a:lumOff val="25000"/>
                  </a:schemeClr>
                </a:solidFill>
                <a:latin typeface="Tahoma"/>
                <a:cs typeface="Tahoma"/>
              </a:rPr>
              <a:t>Study</a:t>
            </a:r>
            <a:r>
              <a:rPr lang="nb-NO" sz="1100" b="1">
                <a:solidFill>
                  <a:schemeClr val="tx1">
                    <a:lumMod val="75000"/>
                    <a:lumOff val="25000"/>
                  </a:schemeClr>
                </a:solidFill>
                <a:latin typeface="Tahoma"/>
                <a:cs typeface="Tahoma"/>
              </a:rPr>
              <a:t> program leader, </a:t>
            </a:r>
            <a:r>
              <a:rPr lang="nb-NO" sz="1100" b="1" err="1">
                <a:solidFill>
                  <a:schemeClr val="tx1">
                    <a:lumMod val="75000"/>
                    <a:lumOff val="25000"/>
                  </a:schemeClr>
                </a:solidFill>
                <a:latin typeface="Tahoma"/>
                <a:cs typeface="Tahoma"/>
              </a:rPr>
              <a:t>MSc</a:t>
            </a:r>
            <a:r>
              <a:rPr lang="nb-NO" sz="1100" b="1">
                <a:solidFill>
                  <a:schemeClr val="tx1">
                    <a:lumMod val="75000"/>
                    <a:lumOff val="25000"/>
                  </a:schemeClr>
                </a:solidFill>
                <a:latin typeface="Tahoma"/>
                <a:cs typeface="Tahoma"/>
              </a:rPr>
              <a:t> Marine and Offshore</a:t>
            </a:r>
            <a:endParaRPr sz="1100">
              <a:solidFill>
                <a:schemeClr val="tx1">
                  <a:lumMod val="75000"/>
                  <a:lumOff val="25000"/>
                </a:schemeClr>
              </a:solidFill>
              <a:latin typeface="Tahoma"/>
              <a:cs typeface="Tahoma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BDB411F-8005-4510-8588-5DFD6D32F9C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2485" r="12657"/>
          <a:stretch/>
        </p:blipFill>
        <p:spPr>
          <a:xfrm>
            <a:off x="10351072" y="497748"/>
            <a:ext cx="1363018" cy="1369472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12E96C14-88A8-5D49-1982-86D498DBC9F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4331" y="2702350"/>
            <a:ext cx="3506985" cy="3079424"/>
          </a:xfrm>
          <a:prstGeom prst="rect">
            <a:avLst/>
          </a:prstGeom>
        </p:spPr>
      </p:pic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EE78284C-390A-E2FF-42DE-2E2859D7421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35817" y="2702349"/>
            <a:ext cx="3506985" cy="3079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0537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AB4E-F8DD-47DE-271A-D13A21C86A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567" y="916020"/>
            <a:ext cx="8025619" cy="692957"/>
          </a:xfrm>
        </p:spPr>
        <p:txBody>
          <a:bodyPr/>
          <a:lstStyle/>
          <a:p>
            <a:r>
              <a:rPr lang="nb-NO"/>
              <a:t>ROS2 </a:t>
            </a:r>
            <a:r>
              <a:rPr lang="nb-NO" err="1"/>
              <a:t>vs</a:t>
            </a:r>
            <a:r>
              <a:rPr lang="nb-NO"/>
              <a:t> ROS1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5E5C12E-572B-2973-E6B2-7B4EFDCD75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B10A25-7BD5-4B48-B586-8598ACB61EAE}" type="datetime1">
              <a:rPr lang="en-US" noProof="0" smtClean="0"/>
              <a:t>10/13/2024</a:t>
            </a:fld>
            <a:endParaRPr lang="en-US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648ED3-773D-439E-90F9-C8A18A42583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02567" y="1938337"/>
            <a:ext cx="4210187" cy="3953503"/>
          </a:xfrm>
        </p:spPr>
        <p:txBody>
          <a:bodyPr>
            <a:normAutofit fontScale="92500" lnSpcReduction="20000"/>
          </a:bodyPr>
          <a:lstStyle/>
          <a:p>
            <a:r>
              <a:rPr lang="nb-NO"/>
              <a:t>Architecture</a:t>
            </a:r>
          </a:p>
          <a:p>
            <a:pPr lvl="1"/>
            <a:r>
              <a:rPr lang="nb-NO"/>
              <a:t>DDS (ROS2) </a:t>
            </a:r>
            <a:r>
              <a:rPr lang="nb-NO" err="1"/>
              <a:t>vs</a:t>
            </a:r>
            <a:r>
              <a:rPr lang="nb-NO"/>
              <a:t> </a:t>
            </a:r>
            <a:r>
              <a:rPr lang="en-GB"/>
              <a:t>Master-Slave Architecture and the XML-RPC middleware (ROS1)</a:t>
            </a:r>
          </a:p>
          <a:p>
            <a:pPr lvl="1"/>
            <a:r>
              <a:rPr lang="nb-NO" err="1"/>
              <a:t>rcp</a:t>
            </a:r>
            <a:r>
              <a:rPr lang="nb-NO"/>
              <a:t> </a:t>
            </a:r>
            <a:r>
              <a:rPr lang="nb-NO" err="1"/>
              <a:t>with</a:t>
            </a:r>
            <a:r>
              <a:rPr lang="nb-NO"/>
              <a:t> binders to </a:t>
            </a:r>
            <a:r>
              <a:rPr lang="nb-NO" err="1"/>
              <a:t>any</a:t>
            </a:r>
            <a:r>
              <a:rPr lang="nb-NO"/>
              <a:t> </a:t>
            </a:r>
            <a:r>
              <a:rPr lang="nb-NO" err="1"/>
              <a:t>programming</a:t>
            </a:r>
            <a:r>
              <a:rPr lang="nb-NO"/>
              <a:t> </a:t>
            </a:r>
            <a:r>
              <a:rPr lang="nb-NO" err="1"/>
              <a:t>language</a:t>
            </a:r>
            <a:r>
              <a:rPr lang="nb-NO"/>
              <a:t> (ROS2) </a:t>
            </a:r>
            <a:r>
              <a:rPr lang="nb-NO" err="1"/>
              <a:t>vs</a:t>
            </a:r>
            <a:r>
              <a:rPr lang="nb-NO"/>
              <a:t> </a:t>
            </a:r>
            <a:r>
              <a:rPr lang="nb-NO" err="1"/>
              <a:t>two</a:t>
            </a:r>
            <a:r>
              <a:rPr lang="nb-NO"/>
              <a:t> </a:t>
            </a:r>
            <a:r>
              <a:rPr lang="nb-NO" err="1"/>
              <a:t>seperate</a:t>
            </a:r>
            <a:r>
              <a:rPr lang="nb-NO"/>
              <a:t> </a:t>
            </a:r>
            <a:r>
              <a:rPr lang="nb-NO" err="1"/>
              <a:t>libraries</a:t>
            </a:r>
            <a:r>
              <a:rPr lang="nb-NO"/>
              <a:t> </a:t>
            </a:r>
            <a:r>
              <a:rPr lang="nb-NO" err="1"/>
              <a:t>roscpp</a:t>
            </a:r>
            <a:r>
              <a:rPr lang="nb-NO"/>
              <a:t> and </a:t>
            </a:r>
            <a:r>
              <a:rPr lang="nb-NO" err="1"/>
              <a:t>rospy</a:t>
            </a:r>
            <a:r>
              <a:rPr lang="nb-NO"/>
              <a:t> (ROS1)</a:t>
            </a:r>
          </a:p>
          <a:p>
            <a:r>
              <a:rPr lang="nb-NO" err="1"/>
              <a:t>Features</a:t>
            </a:r>
            <a:endParaRPr lang="nb-NO"/>
          </a:p>
          <a:p>
            <a:pPr lvl="1"/>
            <a:r>
              <a:rPr lang="nb-NO" err="1"/>
              <a:t>QoS</a:t>
            </a:r>
            <a:r>
              <a:rPr lang="nb-NO"/>
              <a:t>, </a:t>
            </a:r>
            <a:r>
              <a:rPr lang="nb-NO" err="1"/>
              <a:t>multi-threaded</a:t>
            </a:r>
            <a:r>
              <a:rPr lang="nb-NO"/>
              <a:t> </a:t>
            </a:r>
            <a:r>
              <a:rPr lang="nb-NO" err="1"/>
              <a:t>exectution</a:t>
            </a:r>
            <a:r>
              <a:rPr lang="nb-NO"/>
              <a:t> and real-time </a:t>
            </a:r>
            <a:r>
              <a:rPr lang="nb-NO" err="1"/>
              <a:t>processing</a:t>
            </a:r>
            <a:endParaRPr lang="nb-NO"/>
          </a:p>
          <a:p>
            <a:r>
              <a:rPr lang="nb-NO" err="1"/>
              <a:t>Tooling</a:t>
            </a:r>
            <a:r>
              <a:rPr lang="nb-NO"/>
              <a:t>/</a:t>
            </a:r>
            <a:r>
              <a:rPr lang="nb-NO" err="1"/>
              <a:t>Ecosystem</a:t>
            </a:r>
            <a:endParaRPr lang="nb-NO"/>
          </a:p>
          <a:p>
            <a:pPr lvl="1"/>
            <a:r>
              <a:rPr lang="nb-NO"/>
              <a:t>Not </a:t>
            </a:r>
            <a:r>
              <a:rPr lang="nb-NO" err="1"/>
              <a:t>backward</a:t>
            </a:r>
            <a:r>
              <a:rPr lang="nb-NO"/>
              <a:t> </a:t>
            </a:r>
            <a:r>
              <a:rPr lang="nb-NO" err="1"/>
              <a:t>compatible</a:t>
            </a:r>
            <a:r>
              <a:rPr lang="nb-NO"/>
              <a:t>, </a:t>
            </a:r>
            <a:r>
              <a:rPr lang="nb-NO" err="1"/>
              <a:t>but</a:t>
            </a:r>
            <a:r>
              <a:rPr lang="nb-NO"/>
              <a:t> </a:t>
            </a:r>
            <a:r>
              <a:rPr lang="nb-NO" err="1"/>
              <a:t>interface</a:t>
            </a:r>
            <a:r>
              <a:rPr lang="nb-NO"/>
              <a:t> </a:t>
            </a:r>
            <a:r>
              <a:rPr lang="nb-NO" err="1"/>
              <a:t>with</a:t>
            </a:r>
            <a:r>
              <a:rPr lang="nb-NO"/>
              <a:t> ROS1 </a:t>
            </a:r>
            <a:r>
              <a:rPr lang="nb-NO" err="1"/>
              <a:t>can</a:t>
            </a:r>
            <a:r>
              <a:rPr lang="nb-NO"/>
              <a:t> be done via </a:t>
            </a:r>
            <a:r>
              <a:rPr lang="nb-NO" err="1"/>
              <a:t>ROSbridge</a:t>
            </a:r>
            <a:endParaRPr lang="nb-NO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0F1BA0-5DDF-CBC5-989B-C63ADCD0D4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1781" y="2059475"/>
            <a:ext cx="6497631" cy="34322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A9DE998-BAC2-7CB5-9324-9109DF37F421}"/>
              </a:ext>
            </a:extLst>
          </p:cNvPr>
          <p:cNvSpPr txBox="1"/>
          <p:nvPr/>
        </p:nvSpPr>
        <p:spPr>
          <a:xfrm>
            <a:off x="5141781" y="5491730"/>
            <a:ext cx="64976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b="0">
                <a:solidFill>
                  <a:srgbClr val="22222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Maruyama, Y., Kato, S., &amp; Azumi, T. (2016, October). Exploring the performance of ROS2. In Proceedings of the 13th international conference on embedded software (pp. 1-10).</a:t>
            </a:r>
            <a:endParaRPr lang="en-GB" sz="10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2411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CA2064-BCD5-EB75-2019-7D3FE581B8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ahoma"/>
                <a:ea typeface="Tahoma"/>
                <a:cs typeface="Tahoma"/>
              </a:rPr>
              <a:t>Components of ROS2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A67D96-E17D-5EFA-0A56-C7C9C1209F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B10A25-7BD5-4B48-B586-8598ACB61EAE}" type="datetime1">
              <a:rPr lang="en-US" noProof="0" smtClean="0"/>
              <a:t>10/13/2024</a:t>
            </a:fld>
            <a:endParaRPr lang="en-US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579C84-8B5B-57AD-C1AF-89260C7006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vert="horz" lIns="0" tIns="0" rIns="0" bIns="0" rtlCol="0" anchor="t">
            <a:normAutofit/>
          </a:bodyPr>
          <a:lstStyle/>
          <a:p>
            <a:pPr marL="323850" indent="-323850"/>
            <a:r>
              <a:rPr lang="en-US">
                <a:latin typeface="Tahoma"/>
                <a:ea typeface="Tahoma"/>
                <a:cs typeface="Tahoma"/>
              </a:rPr>
              <a:t>ROS2 is open source</a:t>
            </a:r>
          </a:p>
          <a:p>
            <a:pPr marL="323850" indent="-323850"/>
            <a:r>
              <a:rPr lang="en-US">
                <a:latin typeface="Tahoma"/>
                <a:ea typeface="Tahoma"/>
                <a:cs typeface="Tahoma"/>
              </a:rPr>
              <a:t>The community</a:t>
            </a:r>
            <a:endParaRPr lang="en-US"/>
          </a:p>
          <a:p>
            <a:pPr lvl="1">
              <a:buFont typeface="Courier New"/>
              <a:buChar char="o"/>
            </a:pPr>
            <a:r>
              <a:rPr lang="en-US">
                <a:latin typeface="Tahoma"/>
                <a:ea typeface="Tahoma"/>
                <a:cs typeface="Tahoma"/>
              </a:rPr>
              <a:t>Large community of users and developers contributing software packages</a:t>
            </a:r>
          </a:p>
          <a:p>
            <a:pPr marL="323850" indent="-323850"/>
            <a:r>
              <a:rPr lang="en-US">
                <a:latin typeface="Tahoma"/>
                <a:ea typeface="Tahoma"/>
                <a:cs typeface="Tahoma"/>
              </a:rPr>
              <a:t>Computation graph</a:t>
            </a:r>
          </a:p>
          <a:p>
            <a:pPr lvl="1">
              <a:buFont typeface="Courier New"/>
              <a:buChar char="o"/>
            </a:pPr>
            <a:r>
              <a:rPr lang="en-US">
                <a:latin typeface="Tahoma"/>
                <a:ea typeface="Tahoma"/>
                <a:cs typeface="Tahoma"/>
              </a:rPr>
              <a:t>ROS2 runs as a computational graph consisting of nodes and arcs</a:t>
            </a:r>
          </a:p>
          <a:p>
            <a:pPr marL="323850" indent="-323850"/>
            <a:r>
              <a:rPr lang="en-US">
                <a:latin typeface="Tahoma"/>
                <a:ea typeface="Tahoma"/>
                <a:cs typeface="Tahoma"/>
              </a:rPr>
              <a:t>Workspace</a:t>
            </a:r>
          </a:p>
          <a:p>
            <a:pPr lvl="1">
              <a:buFont typeface="Courier New"/>
              <a:buChar char="o"/>
            </a:pPr>
            <a:r>
              <a:rPr lang="en-US">
                <a:latin typeface="Tahoma"/>
                <a:ea typeface="Tahoma"/>
                <a:cs typeface="Tahoma"/>
              </a:rPr>
              <a:t>This is the user workspace that consists of the set of software installed on the robot or computer and the programs that the user develops</a:t>
            </a:r>
          </a:p>
        </p:txBody>
      </p:sp>
    </p:spTree>
    <p:extLst>
      <p:ext uri="{BB962C8B-B14F-4D97-AF65-F5344CB8AC3E}">
        <p14:creationId xmlns:p14="http://schemas.microsoft.com/office/powerpoint/2010/main" val="1068686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7D5D8-509B-0CB2-F5EB-0CE4042DF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758" y="879894"/>
            <a:ext cx="8025619" cy="692957"/>
          </a:xfrm>
        </p:spPr>
        <p:txBody>
          <a:bodyPr/>
          <a:lstStyle/>
          <a:p>
            <a:r>
              <a:rPr lang="en-US">
                <a:latin typeface="Tahoma"/>
                <a:ea typeface="Tahoma"/>
                <a:cs typeface="Tahoma"/>
              </a:rPr>
              <a:t>The computational graph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FFE738-D06D-E8B5-9810-8109427360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B10A25-7BD5-4B48-B586-8598ACB61EAE}" type="datetime1">
              <a:rPr lang="en-US" noProof="0" smtClean="0"/>
              <a:t>10/13/2024</a:t>
            </a:fld>
            <a:endParaRPr lang="en-US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8F9B91-4D90-4029-6B52-BBB8200F391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82560" y="1938337"/>
            <a:ext cx="5413468" cy="4031257"/>
          </a:xfrm>
        </p:spPr>
        <p:txBody>
          <a:bodyPr vert="horz" lIns="0" tIns="0" rIns="0" bIns="0" rtlCol="0" anchor="t">
            <a:normAutofit fontScale="92500"/>
          </a:bodyPr>
          <a:lstStyle/>
          <a:p>
            <a:pPr marL="323850" indent="-323850"/>
            <a:r>
              <a:rPr lang="en-US">
                <a:latin typeface="Tahoma"/>
                <a:ea typeface="Tahoma"/>
                <a:cs typeface="Tahoma"/>
              </a:rPr>
              <a:t>Node: single purpose executable program</a:t>
            </a:r>
          </a:p>
          <a:p>
            <a:pPr marL="323850" indent="-323850"/>
            <a:r>
              <a:rPr lang="en-US">
                <a:latin typeface="Tahoma"/>
                <a:ea typeface="Tahoma"/>
                <a:cs typeface="Tahoma"/>
              </a:rPr>
              <a:t>Topic: a named bus over which nodes exchange messages</a:t>
            </a:r>
          </a:p>
          <a:p>
            <a:pPr marL="323850" indent="-323850"/>
            <a:r>
              <a:rPr lang="en-US">
                <a:latin typeface="Tahoma"/>
                <a:ea typeface="Tahoma"/>
                <a:cs typeface="Tahoma"/>
              </a:rPr>
              <a:t>Publication/subscription: nodes sending/receiving messages on a topic</a:t>
            </a:r>
            <a:endParaRPr lang="en-US"/>
          </a:p>
          <a:p>
            <a:pPr marL="323850" indent="-323850"/>
            <a:r>
              <a:rPr lang="en-US">
                <a:latin typeface="Tahoma"/>
                <a:ea typeface="Tahoma"/>
                <a:cs typeface="Tahoma"/>
              </a:rPr>
              <a:t>Service: a synchronous request/response interaction between nodes: must be completed before the next one begins</a:t>
            </a:r>
          </a:p>
          <a:p>
            <a:pPr marL="323850" indent="-323850"/>
            <a:r>
              <a:rPr lang="en-US">
                <a:latin typeface="Tahoma"/>
                <a:ea typeface="Tahoma"/>
                <a:cs typeface="Tahoma"/>
              </a:rPr>
              <a:t>Action: an asynchronous request/response interaction with feedback; can be performed concurrently without waiting for each other to complete</a:t>
            </a:r>
          </a:p>
        </p:txBody>
      </p:sp>
      <p:pic>
        <p:nvPicPr>
          <p:cNvPr id="5" name="Picture 4" descr="A diagram of a robot&#10;&#10;Description automatically generated">
            <a:extLst>
              <a:ext uri="{FF2B5EF4-FFF2-40B4-BE49-F238E27FC236}">
                <a16:creationId xmlns:a16="http://schemas.microsoft.com/office/drawing/2014/main" id="{B0CA7B1B-E0AC-B7A7-A2CB-69DEE2DB7D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6536"/>
          <a:stretch/>
        </p:blipFill>
        <p:spPr>
          <a:xfrm>
            <a:off x="6256406" y="481889"/>
            <a:ext cx="5315144" cy="151377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250097B-678E-C7CB-8C99-9746DF2DFF78}"/>
              </a:ext>
            </a:extLst>
          </p:cNvPr>
          <p:cNvSpPr txBox="1"/>
          <p:nvPr/>
        </p:nvSpPr>
        <p:spPr>
          <a:xfrm>
            <a:off x="6256406" y="6063874"/>
            <a:ext cx="5315144" cy="41566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>
                <a:latin typeface="Tahoma"/>
                <a:ea typeface="Tahoma"/>
                <a:cs typeface="Tahoma"/>
              </a:rPr>
              <a:t>Source: Rico, F. M. (2022). A concise introduction to robot programming with ROS2. Chapman and Hall/CRC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AC8E41C-7E97-9451-5633-18AD1ED031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2940" y="2047166"/>
            <a:ext cx="5308610" cy="4055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2709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58EF0-C72E-7F8B-2EC0-1C506A7E2D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8303" y="859723"/>
            <a:ext cx="8025619" cy="692957"/>
          </a:xfrm>
        </p:spPr>
        <p:txBody>
          <a:bodyPr/>
          <a:lstStyle/>
          <a:p>
            <a:r>
              <a:rPr lang="nb-NO"/>
              <a:t>ROS2 </a:t>
            </a:r>
            <a:r>
              <a:rPr lang="nb-NO" err="1"/>
              <a:t>workspace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FE262B7-6B58-9D82-609A-DFFECBF7CE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B10A25-7BD5-4B48-B586-8598ACB61EAE}" type="datetime1">
              <a:rPr lang="en-US" noProof="0" smtClean="0"/>
              <a:t>10/13/2024</a:t>
            </a:fld>
            <a:endParaRPr lang="en-US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D439E0-2ACA-14FB-ADDF-93A4DAB1B37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20272" y="1938337"/>
            <a:ext cx="8081682" cy="3953503"/>
          </a:xfrm>
        </p:spPr>
        <p:txBody>
          <a:bodyPr/>
          <a:lstStyle/>
          <a:p>
            <a:r>
              <a:rPr lang="nb-NO"/>
              <a:t>Workspace </a:t>
            </a:r>
            <a:r>
              <a:rPr lang="nb-NO" err="1"/>
              <a:t>directory</a:t>
            </a:r>
            <a:endParaRPr lang="nb-NO"/>
          </a:p>
          <a:p>
            <a:r>
              <a:rPr lang="nb-NO"/>
              <a:t>Source </a:t>
            </a:r>
            <a:r>
              <a:rPr lang="nb-NO" err="1"/>
              <a:t>code</a:t>
            </a:r>
            <a:r>
              <a:rPr lang="nb-NO"/>
              <a:t> </a:t>
            </a:r>
            <a:r>
              <a:rPr lang="nb-NO" err="1"/>
              <a:t>of</a:t>
            </a:r>
            <a:r>
              <a:rPr lang="nb-NO"/>
              <a:t> </a:t>
            </a:r>
            <a:r>
              <a:rPr lang="nb-NO" err="1"/>
              <a:t>user</a:t>
            </a:r>
            <a:r>
              <a:rPr lang="nb-NO"/>
              <a:t> programs (</a:t>
            </a:r>
            <a:r>
              <a:rPr lang="nb-NO" err="1"/>
              <a:t>packages</a:t>
            </a:r>
            <a:r>
              <a:rPr lang="nb-NO"/>
              <a:t>) </a:t>
            </a:r>
            <a:r>
              <a:rPr lang="nb-NO" err="1"/>
              <a:t>are</a:t>
            </a:r>
            <a:r>
              <a:rPr lang="nb-NO"/>
              <a:t> </a:t>
            </a:r>
            <a:r>
              <a:rPr lang="nb-NO" err="1"/>
              <a:t>stored</a:t>
            </a:r>
            <a:r>
              <a:rPr lang="nb-NO"/>
              <a:t> in </a:t>
            </a:r>
            <a:r>
              <a:rPr lang="nb-NO" b="1" err="1"/>
              <a:t>src</a:t>
            </a:r>
            <a:endParaRPr lang="nb-NO" b="1"/>
          </a:p>
          <a:p>
            <a:pPr lvl="1"/>
            <a:r>
              <a:rPr lang="nb-NO"/>
              <a:t>The </a:t>
            </a:r>
            <a:r>
              <a:rPr lang="nb-NO" err="1"/>
              <a:t>workspace</a:t>
            </a:r>
            <a:r>
              <a:rPr lang="nb-NO"/>
              <a:t> </a:t>
            </a:r>
            <a:r>
              <a:rPr lang="nb-NO" err="1"/>
              <a:t>can</a:t>
            </a:r>
            <a:r>
              <a:rPr lang="nb-NO"/>
              <a:t> </a:t>
            </a:r>
            <a:r>
              <a:rPr lang="nb-NO" err="1"/>
              <a:t>contain</a:t>
            </a:r>
            <a:r>
              <a:rPr lang="nb-NO"/>
              <a:t> multiple </a:t>
            </a:r>
            <a:r>
              <a:rPr lang="nb-NO" err="1"/>
              <a:t>packages</a:t>
            </a:r>
            <a:endParaRPr lang="nb-NO"/>
          </a:p>
          <a:p>
            <a:pPr lvl="1"/>
            <a:r>
              <a:rPr lang="nb-NO" err="1"/>
              <a:t>Each</a:t>
            </a:r>
            <a:r>
              <a:rPr lang="nb-NO"/>
              <a:t> </a:t>
            </a:r>
            <a:r>
              <a:rPr lang="nb-NO" err="1"/>
              <a:t>package</a:t>
            </a:r>
            <a:r>
              <a:rPr lang="nb-NO"/>
              <a:t> is </a:t>
            </a:r>
            <a:r>
              <a:rPr lang="nb-NO" err="1"/>
              <a:t>stored</a:t>
            </a:r>
            <a:r>
              <a:rPr lang="nb-NO"/>
              <a:t> in 1 </a:t>
            </a:r>
            <a:r>
              <a:rPr lang="nb-NO" err="1"/>
              <a:t>directory</a:t>
            </a:r>
            <a:r>
              <a:rPr lang="nb-NO"/>
              <a:t> </a:t>
            </a:r>
            <a:r>
              <a:rPr lang="nb-NO" err="1"/>
              <a:t>with</a:t>
            </a:r>
            <a:r>
              <a:rPr lang="nb-NO"/>
              <a:t> </a:t>
            </a:r>
            <a:r>
              <a:rPr lang="nb-NO" b="1"/>
              <a:t>CMakeList.txt</a:t>
            </a:r>
            <a:r>
              <a:rPr lang="nb-NO"/>
              <a:t> and </a:t>
            </a:r>
            <a:r>
              <a:rPr lang="nb-NO" b="1"/>
              <a:t>package.xml</a:t>
            </a:r>
          </a:p>
          <a:p>
            <a:r>
              <a:rPr lang="nb-NO"/>
              <a:t>Workspace </a:t>
            </a:r>
            <a:r>
              <a:rPr lang="nb-NO" err="1"/>
              <a:t>needs</a:t>
            </a:r>
            <a:r>
              <a:rPr lang="nb-NO"/>
              <a:t> to be </a:t>
            </a:r>
            <a:r>
              <a:rPr lang="nb-NO" err="1"/>
              <a:t>built</a:t>
            </a:r>
            <a:r>
              <a:rPr lang="nb-NO"/>
              <a:t> </a:t>
            </a:r>
            <a:r>
              <a:rPr lang="nb-NO" err="1"/>
              <a:t>using</a:t>
            </a:r>
            <a:r>
              <a:rPr lang="nb-NO"/>
              <a:t> </a:t>
            </a:r>
            <a:r>
              <a:rPr lang="nb-NO" b="1" err="1"/>
              <a:t>colcon</a:t>
            </a:r>
            <a:r>
              <a:rPr lang="nb-NO" b="1"/>
              <a:t> </a:t>
            </a:r>
            <a:r>
              <a:rPr lang="nb-NO" b="1" err="1"/>
              <a:t>build</a:t>
            </a:r>
            <a:endParaRPr lang="nb-NO" b="1"/>
          </a:p>
          <a:p>
            <a:pPr lvl="1"/>
            <a:r>
              <a:rPr lang="nb-NO" b="1" err="1"/>
              <a:t>build</a:t>
            </a:r>
            <a:r>
              <a:rPr lang="nb-NO"/>
              <a:t>, </a:t>
            </a:r>
            <a:r>
              <a:rPr lang="nb-NO" b="1" err="1"/>
              <a:t>install</a:t>
            </a:r>
            <a:r>
              <a:rPr lang="nb-NO"/>
              <a:t> and </a:t>
            </a:r>
            <a:r>
              <a:rPr lang="nb-NO" b="1"/>
              <a:t>log</a:t>
            </a:r>
            <a:r>
              <a:rPr lang="nb-NO"/>
              <a:t> </a:t>
            </a:r>
            <a:r>
              <a:rPr lang="nb-NO" err="1"/>
              <a:t>directories</a:t>
            </a:r>
            <a:r>
              <a:rPr lang="nb-NO"/>
              <a:t> </a:t>
            </a:r>
            <a:r>
              <a:rPr lang="nb-NO" err="1"/>
              <a:t>are</a:t>
            </a:r>
            <a:r>
              <a:rPr lang="nb-NO"/>
              <a:t> </a:t>
            </a:r>
            <a:r>
              <a:rPr lang="nb-NO" err="1"/>
              <a:t>created</a:t>
            </a:r>
            <a:endParaRPr lang="nb-NO"/>
          </a:p>
          <a:p>
            <a:r>
              <a:rPr lang="nb-NO"/>
              <a:t>To run </a:t>
            </a:r>
            <a:r>
              <a:rPr lang="nb-NO" err="1"/>
              <a:t>the</a:t>
            </a:r>
            <a:r>
              <a:rPr lang="nb-NO"/>
              <a:t> </a:t>
            </a:r>
            <a:r>
              <a:rPr lang="nb-NO" err="1"/>
              <a:t>packages</a:t>
            </a:r>
            <a:r>
              <a:rPr lang="nb-NO"/>
              <a:t>, </a:t>
            </a:r>
            <a:r>
              <a:rPr lang="nb-NO" err="1"/>
              <a:t>the</a:t>
            </a:r>
            <a:r>
              <a:rPr lang="nb-NO"/>
              <a:t> </a:t>
            </a:r>
            <a:r>
              <a:rPr lang="nb-NO" err="1"/>
              <a:t>workspace</a:t>
            </a:r>
            <a:r>
              <a:rPr lang="nb-NO"/>
              <a:t> </a:t>
            </a:r>
            <a:r>
              <a:rPr lang="nb-NO" err="1"/>
              <a:t>needs</a:t>
            </a:r>
            <a:r>
              <a:rPr lang="nb-NO"/>
              <a:t> to be </a:t>
            </a:r>
            <a:r>
              <a:rPr lang="nb-NO" err="1"/>
              <a:t>sourced</a:t>
            </a:r>
            <a:r>
              <a:rPr lang="nb-NO"/>
              <a:t> </a:t>
            </a:r>
            <a:r>
              <a:rPr lang="nb-NO" err="1"/>
              <a:t>after</a:t>
            </a:r>
            <a:r>
              <a:rPr lang="nb-NO"/>
              <a:t> </a:t>
            </a:r>
            <a:r>
              <a:rPr lang="nb-NO" err="1"/>
              <a:t>building</a:t>
            </a:r>
            <a:endParaRPr lang="nb-NO"/>
          </a:p>
          <a:p>
            <a:pPr lvl="1"/>
            <a:r>
              <a:rPr lang="nb-NO" b="1" err="1"/>
              <a:t>source</a:t>
            </a:r>
            <a:r>
              <a:rPr lang="nb-NO" b="1"/>
              <a:t> </a:t>
            </a:r>
            <a:r>
              <a:rPr lang="nb-NO" b="1" err="1"/>
              <a:t>install</a:t>
            </a:r>
            <a:r>
              <a:rPr lang="nb-NO" b="1"/>
              <a:t>/</a:t>
            </a:r>
            <a:r>
              <a:rPr lang="nb-NO" b="1" err="1"/>
              <a:t>setup.bash</a:t>
            </a:r>
            <a:r>
              <a:rPr lang="nb-NO"/>
              <a:t> </a:t>
            </a:r>
          </a:p>
          <a:p>
            <a:pPr lvl="1"/>
            <a:endParaRPr lang="nb-NO"/>
          </a:p>
        </p:txBody>
      </p:sp>
      <p:pic>
        <p:nvPicPr>
          <p:cNvPr id="5" name="Picture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BE709ADB-162E-7832-E34E-27E18082BD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8122" y="1314450"/>
            <a:ext cx="2428875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9270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AAA2F-44DD-4F35-47F9-1FBEF14A8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ahoma"/>
                <a:ea typeface="Tahoma"/>
                <a:cs typeface="Tahoma"/>
              </a:rPr>
              <a:t>CMakeList.txt and package.xml</a:t>
            </a:r>
            <a:endParaRPr lang="en-US" err="1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D1F5ADF-12A9-746B-8FC0-CF9FAD4DFA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B10A25-7BD5-4B48-B586-8598ACB61EAE}" type="datetime1">
              <a:rPr lang="en-US" noProof="0" smtClean="0"/>
              <a:t>10/13/2024</a:t>
            </a:fld>
            <a:endParaRPr lang="en-US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4656D0-A477-CAF8-49F8-BAFC744282C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vert="horz" lIns="0" tIns="0" rIns="0" bIns="0" rtlCol="0" anchor="t">
            <a:normAutofit/>
          </a:bodyPr>
          <a:lstStyle/>
          <a:p>
            <a:pPr marL="323850" indent="-323850"/>
            <a:r>
              <a:rPr lang="en-US">
                <a:latin typeface="Tahoma"/>
                <a:ea typeface="Tahoma"/>
                <a:cs typeface="Tahoma"/>
              </a:rPr>
              <a:t>Must be placed at the root of the package directory</a:t>
            </a:r>
            <a:endParaRPr lang="en-US"/>
          </a:p>
          <a:p>
            <a:pPr marL="323850" indent="-323850"/>
            <a:r>
              <a:rPr lang="en-US">
                <a:latin typeface="Tahoma"/>
                <a:ea typeface="Tahoma"/>
                <a:cs typeface="Tahoma"/>
              </a:rPr>
              <a:t>Defines the build tool, folders to be included, dependencies, </a:t>
            </a:r>
            <a:r>
              <a:rPr lang="en-US" err="1">
                <a:latin typeface="Tahoma"/>
                <a:ea typeface="Tahoma"/>
                <a:cs typeface="Tahoma"/>
              </a:rPr>
              <a:t>etc</a:t>
            </a:r>
          </a:p>
        </p:txBody>
      </p:sp>
      <p:pic>
        <p:nvPicPr>
          <p:cNvPr id="5" name="Picture 4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73E5D7A2-18F6-E75E-8F65-43130D4D6CD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787" t="1327" r="-601" b="-885"/>
          <a:stretch/>
        </p:blipFill>
        <p:spPr>
          <a:xfrm>
            <a:off x="715009" y="3353435"/>
            <a:ext cx="3011617" cy="2294842"/>
          </a:xfrm>
          <a:prstGeom prst="rect">
            <a:avLst/>
          </a:prstGeom>
        </p:spPr>
      </p:pic>
      <p:pic>
        <p:nvPicPr>
          <p:cNvPr id="6" name="Picture 5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CB528FD5-63DA-8548-BEA6-781D9B4AD1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8110" y="3354388"/>
            <a:ext cx="7597140" cy="2922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3922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D1AF2-7ED0-7E0B-58FE-0B3AFB531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7672" y="869734"/>
            <a:ext cx="8025619" cy="692957"/>
          </a:xfrm>
        </p:spPr>
        <p:txBody>
          <a:bodyPr/>
          <a:lstStyle/>
          <a:p>
            <a:r>
              <a:rPr lang="en-US">
                <a:latin typeface="Tahoma"/>
                <a:ea typeface="Tahoma"/>
                <a:cs typeface="Tahoma"/>
              </a:rPr>
              <a:t>Rviz2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B0201BF-2B69-48B5-F0F2-E4357B1D9A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B10A25-7BD5-4B48-B586-8598ACB61EAE}" type="datetime1">
              <a:rPr lang="en-US" noProof="0" smtClean="0"/>
              <a:t>10/13/2024</a:t>
            </a:fld>
            <a:endParaRPr lang="en-US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35885C-3D2E-E7E8-9772-7D3F39CC86E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57249" y="1938337"/>
            <a:ext cx="2895241" cy="3953503"/>
          </a:xfrm>
        </p:spPr>
        <p:txBody>
          <a:bodyPr vert="horz" lIns="0" tIns="0" rIns="0" bIns="0" rtlCol="0" anchor="t">
            <a:normAutofit/>
          </a:bodyPr>
          <a:lstStyle/>
          <a:p>
            <a:pPr marL="323850" indent="-323850"/>
            <a:r>
              <a:rPr lang="en-US">
                <a:latin typeface="Tahoma"/>
                <a:ea typeface="Tahoma"/>
                <a:cs typeface="Tahoma"/>
              </a:rPr>
              <a:t>Port of Rviz to ROS2</a:t>
            </a:r>
          </a:p>
          <a:p>
            <a:pPr marL="323850" indent="-323850"/>
            <a:r>
              <a:rPr lang="en-US">
                <a:latin typeface="Tahoma"/>
                <a:ea typeface="Tahoma"/>
                <a:cs typeface="Tahoma"/>
              </a:rPr>
              <a:t>Installed by ROS2 by default</a:t>
            </a:r>
          </a:p>
          <a:p>
            <a:pPr marL="323850" indent="-323850"/>
            <a:r>
              <a:rPr lang="en-US">
                <a:latin typeface="Tahoma"/>
                <a:ea typeface="Tahoma"/>
                <a:cs typeface="Tahoma"/>
              </a:rPr>
              <a:t>Provides graphic interface for users to view the robot, sensor data, maps, </a:t>
            </a:r>
            <a:r>
              <a:rPr lang="en-US" err="1">
                <a:latin typeface="Tahoma"/>
                <a:ea typeface="Tahoma"/>
                <a:cs typeface="Tahoma"/>
              </a:rPr>
              <a:t>etc</a:t>
            </a:r>
            <a:endParaRPr lang="en-US" err="1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3A2AAA46-3E1E-7949-37EA-CCA7225C1B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5849" y="1866357"/>
            <a:ext cx="7811760" cy="428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3096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C60618-822A-07D9-384C-A40353C660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637" y="866039"/>
            <a:ext cx="8025619" cy="692957"/>
          </a:xfrm>
        </p:spPr>
        <p:txBody>
          <a:bodyPr/>
          <a:lstStyle/>
          <a:p>
            <a:r>
              <a:rPr lang="nb-NO" err="1"/>
              <a:t>Gazebo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E5CCCBF-0699-E7AE-BAE4-9BF78BDF96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B10A25-7BD5-4B48-B586-8598ACB61EAE}" type="datetime1">
              <a:rPr lang="en-US" noProof="0" smtClean="0"/>
              <a:t>10/13/2024</a:t>
            </a:fld>
            <a:endParaRPr lang="en-US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5D263C-B60F-31CC-5384-A9219B26897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96637" y="1938337"/>
            <a:ext cx="6397611" cy="3953503"/>
          </a:xfrm>
        </p:spPr>
        <p:txBody>
          <a:bodyPr vert="horz" lIns="0" tIns="0" rIns="0" bIns="0" rtlCol="0" anchor="t">
            <a:normAutofit fontScale="77500" lnSpcReduction="20000"/>
          </a:bodyPr>
          <a:lstStyle/>
          <a:p>
            <a:pPr marL="323850" indent="-323850"/>
            <a:r>
              <a:rPr lang="nb-NO"/>
              <a:t>Open-</a:t>
            </a:r>
            <a:r>
              <a:rPr lang="nb-NO" err="1"/>
              <a:t>source</a:t>
            </a:r>
            <a:r>
              <a:rPr lang="nb-NO"/>
              <a:t> 3D </a:t>
            </a:r>
            <a:r>
              <a:rPr lang="nb-NO" err="1"/>
              <a:t>robotics</a:t>
            </a:r>
            <a:r>
              <a:rPr lang="nb-NO"/>
              <a:t> simulator </a:t>
            </a:r>
            <a:r>
              <a:rPr lang="nb-NO" err="1"/>
              <a:t>developed</a:t>
            </a:r>
            <a:r>
              <a:rPr lang="nb-NO"/>
              <a:t> and </a:t>
            </a:r>
            <a:r>
              <a:rPr lang="nb-NO" err="1"/>
              <a:t>maintained</a:t>
            </a:r>
            <a:r>
              <a:rPr lang="nb-NO"/>
              <a:t> by </a:t>
            </a:r>
            <a:r>
              <a:rPr lang="nb-NO" err="1"/>
              <a:t>the</a:t>
            </a:r>
            <a:r>
              <a:rPr lang="nb-NO"/>
              <a:t> Open </a:t>
            </a:r>
            <a:r>
              <a:rPr lang="nb-NO" err="1"/>
              <a:t>Robotics</a:t>
            </a:r>
            <a:r>
              <a:rPr lang="nb-NO"/>
              <a:t> Foundation</a:t>
            </a:r>
            <a:endParaRPr lang="en-US"/>
          </a:p>
          <a:p>
            <a:pPr marL="323850" indent="-323850"/>
            <a:r>
              <a:rPr lang="nb-NO" err="1"/>
              <a:t>Commonly</a:t>
            </a:r>
            <a:r>
              <a:rPr lang="nb-NO"/>
              <a:t> used </a:t>
            </a:r>
            <a:r>
              <a:rPr lang="nb-NO" err="1"/>
              <a:t>together</a:t>
            </a:r>
            <a:r>
              <a:rPr lang="nb-NO"/>
              <a:t> </a:t>
            </a:r>
            <a:r>
              <a:rPr lang="nb-NO" err="1"/>
              <a:t>with</a:t>
            </a:r>
            <a:r>
              <a:rPr lang="nb-NO"/>
              <a:t> ROS and ROS2</a:t>
            </a:r>
          </a:p>
          <a:p>
            <a:pPr marL="323850" indent="-323850"/>
            <a:r>
              <a:rPr lang="nb-NO" err="1"/>
              <a:t>Features</a:t>
            </a:r>
            <a:r>
              <a:rPr lang="nb-NO"/>
              <a:t>:</a:t>
            </a:r>
          </a:p>
          <a:p>
            <a:pPr lvl="1"/>
            <a:r>
              <a:rPr lang="nb-NO" err="1"/>
              <a:t>Physics</a:t>
            </a:r>
            <a:r>
              <a:rPr lang="nb-NO"/>
              <a:t> </a:t>
            </a:r>
            <a:r>
              <a:rPr lang="nb-NO" err="1"/>
              <a:t>engines</a:t>
            </a:r>
            <a:r>
              <a:rPr lang="nb-NO"/>
              <a:t>: e.g., ODE, </a:t>
            </a:r>
            <a:r>
              <a:rPr lang="nb-NO" err="1"/>
              <a:t>Bullet</a:t>
            </a:r>
            <a:r>
              <a:rPr lang="nb-NO"/>
              <a:t>, </a:t>
            </a:r>
            <a:r>
              <a:rPr lang="nb-NO" err="1"/>
              <a:t>Simbody</a:t>
            </a:r>
            <a:r>
              <a:rPr lang="nb-NO"/>
              <a:t> and DART</a:t>
            </a:r>
          </a:p>
          <a:p>
            <a:pPr lvl="1"/>
            <a:r>
              <a:rPr lang="nb-NO"/>
              <a:t>3D </a:t>
            </a:r>
            <a:r>
              <a:rPr lang="nb-NO" err="1"/>
              <a:t>graphics</a:t>
            </a:r>
            <a:r>
              <a:rPr lang="nb-NO"/>
              <a:t>: </a:t>
            </a:r>
            <a:r>
              <a:rPr lang="nb-NO" err="1"/>
              <a:t>uses</a:t>
            </a:r>
            <a:r>
              <a:rPr lang="nb-NO"/>
              <a:t> Object-</a:t>
            </a:r>
            <a:r>
              <a:rPr lang="nb-NO" err="1"/>
              <a:t>Oriented</a:t>
            </a:r>
            <a:r>
              <a:rPr lang="nb-NO"/>
              <a:t> Graphics Rendering Engine</a:t>
            </a:r>
          </a:p>
          <a:p>
            <a:pPr lvl="1"/>
            <a:r>
              <a:rPr lang="nb-NO">
                <a:latin typeface="Tahoma"/>
                <a:ea typeface="Tahoma"/>
                <a:cs typeface="Tahoma"/>
              </a:rPr>
              <a:t>Sensors and </a:t>
            </a:r>
            <a:r>
              <a:rPr lang="nb-NO" err="1">
                <a:latin typeface="Tahoma"/>
                <a:ea typeface="Tahoma"/>
                <a:cs typeface="Tahoma"/>
              </a:rPr>
              <a:t>actuators</a:t>
            </a:r>
            <a:r>
              <a:rPr lang="nb-NO">
                <a:latin typeface="Tahoma"/>
                <a:ea typeface="Tahoma"/>
                <a:cs typeface="Tahoma"/>
              </a:rPr>
              <a:t>: e.g., </a:t>
            </a:r>
            <a:r>
              <a:rPr lang="nb-NO" err="1">
                <a:latin typeface="Tahoma"/>
                <a:ea typeface="Tahoma"/>
                <a:cs typeface="Tahoma"/>
              </a:rPr>
              <a:t>lidar</a:t>
            </a:r>
            <a:r>
              <a:rPr lang="nb-NO">
                <a:latin typeface="Tahoma"/>
                <a:ea typeface="Tahoma"/>
                <a:cs typeface="Tahoma"/>
              </a:rPr>
              <a:t>, IMU, </a:t>
            </a:r>
            <a:r>
              <a:rPr lang="nb-NO" err="1">
                <a:latin typeface="Tahoma"/>
                <a:ea typeface="Tahoma"/>
                <a:cs typeface="Tahoma"/>
              </a:rPr>
              <a:t>cameras</a:t>
            </a:r>
            <a:r>
              <a:rPr lang="nb-NO">
                <a:latin typeface="Tahoma"/>
                <a:ea typeface="Tahoma"/>
                <a:cs typeface="Tahoma"/>
              </a:rPr>
              <a:t>, GPS, </a:t>
            </a:r>
            <a:r>
              <a:rPr lang="nb-NO" err="1">
                <a:latin typeface="Tahoma"/>
                <a:ea typeface="Tahoma"/>
                <a:cs typeface="Tahoma"/>
              </a:rPr>
              <a:t>etc</a:t>
            </a:r>
            <a:endParaRPr lang="nb-NO">
              <a:latin typeface="Tahoma"/>
              <a:ea typeface="Tahoma"/>
              <a:cs typeface="Tahoma"/>
            </a:endParaRPr>
          </a:p>
          <a:p>
            <a:pPr lvl="1"/>
            <a:r>
              <a:rPr lang="nb-NO" err="1"/>
              <a:t>Plugins</a:t>
            </a:r>
            <a:r>
              <a:rPr lang="nb-NO"/>
              <a:t>: </a:t>
            </a:r>
            <a:r>
              <a:rPr lang="nb-NO" err="1"/>
              <a:t>easily</a:t>
            </a:r>
            <a:r>
              <a:rPr lang="nb-NO"/>
              <a:t> </a:t>
            </a:r>
            <a:r>
              <a:rPr lang="nb-NO" err="1"/>
              <a:t>extendable</a:t>
            </a:r>
            <a:r>
              <a:rPr lang="nb-NO"/>
              <a:t> for </a:t>
            </a:r>
            <a:r>
              <a:rPr lang="nb-NO" err="1"/>
              <a:t>custom</a:t>
            </a:r>
            <a:r>
              <a:rPr lang="nb-NO"/>
              <a:t> </a:t>
            </a:r>
            <a:r>
              <a:rPr lang="nb-NO" err="1"/>
              <a:t>functionalities</a:t>
            </a:r>
            <a:endParaRPr lang="nb-NO"/>
          </a:p>
          <a:p>
            <a:pPr lvl="1"/>
            <a:r>
              <a:rPr lang="nb-NO">
                <a:latin typeface="Tahoma"/>
                <a:ea typeface="Tahoma"/>
                <a:cs typeface="Tahoma"/>
              </a:rPr>
              <a:t>World and </a:t>
            </a:r>
            <a:r>
              <a:rPr lang="nb-NO" err="1">
                <a:latin typeface="Tahoma"/>
                <a:ea typeface="Tahoma"/>
                <a:cs typeface="Tahoma"/>
              </a:rPr>
              <a:t>environment</a:t>
            </a:r>
            <a:r>
              <a:rPr lang="nb-NO">
                <a:latin typeface="Tahoma"/>
                <a:ea typeface="Tahoma"/>
                <a:cs typeface="Tahoma"/>
              </a:rPr>
              <a:t>: </a:t>
            </a:r>
            <a:r>
              <a:rPr lang="nb-NO" err="1">
                <a:latin typeface="Tahoma"/>
                <a:ea typeface="Tahoma"/>
                <a:cs typeface="Tahoma"/>
              </a:rPr>
              <a:t>allows</a:t>
            </a:r>
            <a:r>
              <a:rPr lang="nb-NO">
                <a:latin typeface="Tahoma"/>
                <a:ea typeface="Tahoma"/>
                <a:cs typeface="Tahoma"/>
              </a:rPr>
              <a:t> for </a:t>
            </a:r>
            <a:r>
              <a:rPr lang="nb-NO" err="1">
                <a:latin typeface="Tahoma"/>
                <a:ea typeface="Tahoma"/>
                <a:cs typeface="Tahoma"/>
              </a:rPr>
              <a:t>complex</a:t>
            </a:r>
            <a:r>
              <a:rPr lang="nb-NO">
                <a:latin typeface="Tahoma"/>
                <a:ea typeface="Tahoma"/>
                <a:cs typeface="Tahoma"/>
              </a:rPr>
              <a:t> and </a:t>
            </a:r>
            <a:r>
              <a:rPr lang="nb-NO" err="1">
                <a:latin typeface="Tahoma"/>
                <a:ea typeface="Tahoma"/>
                <a:cs typeface="Tahoma"/>
              </a:rPr>
              <a:t>dynamic</a:t>
            </a:r>
            <a:r>
              <a:rPr lang="nb-NO">
                <a:latin typeface="Tahoma"/>
                <a:ea typeface="Tahoma"/>
                <a:cs typeface="Tahoma"/>
              </a:rPr>
              <a:t> </a:t>
            </a:r>
            <a:r>
              <a:rPr lang="nb-NO" err="1">
                <a:latin typeface="Tahoma"/>
                <a:ea typeface="Tahoma"/>
                <a:cs typeface="Tahoma"/>
              </a:rPr>
              <a:t>environments</a:t>
            </a:r>
            <a:endParaRPr lang="nb-NO">
              <a:latin typeface="Tahoma"/>
              <a:ea typeface="Tahoma"/>
              <a:cs typeface="Tahoma"/>
            </a:endParaRPr>
          </a:p>
          <a:p>
            <a:pPr lvl="1"/>
            <a:r>
              <a:rPr lang="nb-NO" err="1"/>
              <a:t>Multi</a:t>
            </a:r>
            <a:r>
              <a:rPr lang="nb-NO"/>
              <a:t>-robot </a:t>
            </a:r>
            <a:r>
              <a:rPr lang="nb-NO" err="1"/>
              <a:t>simulation</a:t>
            </a:r>
            <a:endParaRPr lang="nb-NO"/>
          </a:p>
          <a:p>
            <a:pPr marL="323850" indent="-323850"/>
            <a:r>
              <a:rPr lang="nb-NO" err="1">
                <a:latin typeface="Tahoma"/>
                <a:ea typeface="Tahoma"/>
                <a:cs typeface="Tahoma"/>
              </a:rPr>
              <a:t>Gazebo</a:t>
            </a:r>
            <a:r>
              <a:rPr lang="nb-NO">
                <a:latin typeface="Tahoma"/>
                <a:ea typeface="Tahoma"/>
                <a:cs typeface="Tahoma"/>
              </a:rPr>
              <a:t> </a:t>
            </a:r>
            <a:r>
              <a:rPr lang="nb-NO" err="1">
                <a:latin typeface="Tahoma"/>
                <a:ea typeface="Tahoma"/>
                <a:cs typeface="Tahoma"/>
              </a:rPr>
              <a:t>classic</a:t>
            </a:r>
            <a:r>
              <a:rPr lang="nb-NO">
                <a:latin typeface="Tahoma"/>
                <a:ea typeface="Tahoma"/>
                <a:cs typeface="Tahoma"/>
              </a:rPr>
              <a:t> and </a:t>
            </a:r>
            <a:r>
              <a:rPr lang="nb-NO" err="1">
                <a:latin typeface="Tahoma"/>
                <a:ea typeface="Tahoma"/>
                <a:cs typeface="Tahoma"/>
              </a:rPr>
              <a:t>Gazebo</a:t>
            </a:r>
            <a:r>
              <a:rPr lang="nb-NO">
                <a:latin typeface="Tahoma"/>
                <a:ea typeface="Tahoma"/>
                <a:cs typeface="Tahoma"/>
              </a:rPr>
              <a:t> (</a:t>
            </a:r>
            <a:r>
              <a:rPr lang="nb-NO" err="1">
                <a:latin typeface="Tahoma"/>
                <a:ea typeface="Tahoma"/>
                <a:cs typeface="Tahoma"/>
              </a:rPr>
              <a:t>previously</a:t>
            </a:r>
            <a:r>
              <a:rPr lang="nb-NO">
                <a:latin typeface="Tahoma"/>
                <a:ea typeface="Tahoma"/>
                <a:cs typeface="Tahoma"/>
              </a:rPr>
              <a:t> </a:t>
            </a:r>
            <a:r>
              <a:rPr lang="nb-NO" err="1">
                <a:latin typeface="Tahoma"/>
                <a:ea typeface="Tahoma"/>
                <a:cs typeface="Tahoma"/>
              </a:rPr>
              <a:t>Ignition</a:t>
            </a:r>
            <a:r>
              <a:rPr lang="nb-NO">
                <a:latin typeface="Tahoma"/>
                <a:ea typeface="Tahoma"/>
                <a:cs typeface="Tahoma"/>
              </a:rPr>
              <a:t> </a:t>
            </a:r>
            <a:r>
              <a:rPr lang="nb-NO" err="1">
                <a:latin typeface="Tahoma"/>
                <a:ea typeface="Tahoma"/>
                <a:cs typeface="Tahoma"/>
              </a:rPr>
              <a:t>Gazebo</a:t>
            </a:r>
            <a:r>
              <a:rPr lang="nb-NO">
                <a:latin typeface="Tahoma"/>
                <a:ea typeface="Tahoma"/>
                <a:cs typeface="Tahoma"/>
              </a:rPr>
              <a:t>)</a:t>
            </a:r>
          </a:p>
          <a:p>
            <a:pPr marL="323850" indent="-323850"/>
            <a:r>
              <a:rPr lang="nb-NO" err="1">
                <a:latin typeface="Tahoma"/>
                <a:ea typeface="Tahoma"/>
                <a:cs typeface="Tahoma"/>
              </a:rPr>
              <a:t>We</a:t>
            </a:r>
            <a:r>
              <a:rPr lang="nb-NO">
                <a:latin typeface="Tahoma"/>
                <a:ea typeface="Tahoma"/>
                <a:cs typeface="Tahoma"/>
              </a:rPr>
              <a:t> </a:t>
            </a:r>
            <a:r>
              <a:rPr lang="nb-NO" err="1">
                <a:latin typeface="Tahoma"/>
                <a:ea typeface="Tahoma"/>
                <a:cs typeface="Tahoma"/>
              </a:rPr>
              <a:t>are</a:t>
            </a:r>
            <a:r>
              <a:rPr lang="nb-NO">
                <a:latin typeface="Tahoma"/>
                <a:ea typeface="Tahoma"/>
                <a:cs typeface="Tahoma"/>
              </a:rPr>
              <a:t> </a:t>
            </a:r>
            <a:r>
              <a:rPr lang="nb-NO" err="1">
                <a:latin typeface="Tahoma"/>
                <a:ea typeface="Tahoma"/>
                <a:cs typeface="Tahoma"/>
              </a:rPr>
              <a:t>using</a:t>
            </a:r>
            <a:r>
              <a:rPr lang="nb-NO">
                <a:latin typeface="Tahoma"/>
                <a:ea typeface="Tahoma"/>
                <a:cs typeface="Tahoma"/>
              </a:rPr>
              <a:t> </a:t>
            </a:r>
            <a:r>
              <a:rPr lang="nb-NO" b="1" err="1">
                <a:latin typeface="Tahoma"/>
                <a:ea typeface="Tahoma"/>
                <a:cs typeface="Tahoma"/>
              </a:rPr>
              <a:t>Gazebo</a:t>
            </a:r>
            <a:r>
              <a:rPr lang="nb-NO" b="1">
                <a:latin typeface="Tahoma"/>
                <a:ea typeface="Tahoma"/>
                <a:cs typeface="Tahoma"/>
              </a:rPr>
              <a:t> </a:t>
            </a:r>
            <a:r>
              <a:rPr lang="nb-NO" b="1" err="1">
                <a:latin typeface="Tahoma"/>
                <a:ea typeface="Tahoma"/>
                <a:cs typeface="Tahoma"/>
              </a:rPr>
              <a:t>Harmonic</a:t>
            </a:r>
            <a:endParaRPr lang="nb-NO" b="1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0440DF4-995F-7FA4-CB99-5BAB4D8A1B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5065" y="4446355"/>
            <a:ext cx="4366814" cy="2025717"/>
          </a:xfrm>
          <a:prstGeom prst="rect">
            <a:avLst/>
          </a:prstGeom>
        </p:spPr>
      </p:pic>
      <p:pic>
        <p:nvPicPr>
          <p:cNvPr id="1026" name="Picture 2" descr="A Gazebo Simulation">
            <a:extLst>
              <a:ext uri="{FF2B5EF4-FFF2-40B4-BE49-F238E27FC236}">
                <a16:creationId xmlns:a16="http://schemas.microsoft.com/office/drawing/2014/main" id="{0688DF75-F9BC-F8BB-2B97-85781FA3FD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6073" y="2411645"/>
            <a:ext cx="2776817" cy="1756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4859C41-6A30-AB63-184A-395DD464C839}"/>
              </a:ext>
            </a:extLst>
          </p:cNvPr>
          <p:cNvSpPr txBox="1"/>
          <p:nvPr/>
        </p:nvSpPr>
        <p:spPr>
          <a:xfrm>
            <a:off x="8756073" y="4168506"/>
            <a:ext cx="31543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Gazebo. Source: https://github.com/gazebosim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65CF40E7-615D-C915-DFBE-210E584627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6529" y="114916"/>
            <a:ext cx="2327784" cy="190763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84F68B2A-A0FE-6B06-86CC-FB457E86B1C4}"/>
              </a:ext>
            </a:extLst>
          </p:cNvPr>
          <p:cNvSpPr txBox="1"/>
          <p:nvPr/>
        </p:nvSpPr>
        <p:spPr>
          <a:xfrm>
            <a:off x="7986529" y="2010451"/>
            <a:ext cx="367231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Gazebo Classic. Source: </a:t>
            </a:r>
            <a:r>
              <a:rPr lang="en-US" sz="1000">
                <a:latin typeface="Tahoma"/>
                <a:ea typeface="Tahoma"/>
                <a:cs typeface="Tahoma"/>
              </a:rPr>
              <a:t>Rico, F. M. (2022). A concise introduction to robot programming with ROS2. Chapman and Hall/CRC</a:t>
            </a:r>
            <a:endParaRPr lang="en-GB" sz="10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48241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59F920-50EC-4494-322D-45AA4EDDA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336" y="914530"/>
            <a:ext cx="8025619" cy="692957"/>
          </a:xfrm>
        </p:spPr>
        <p:txBody>
          <a:bodyPr/>
          <a:lstStyle/>
          <a:p>
            <a:r>
              <a:rPr lang="en-US" err="1">
                <a:latin typeface="Tahoma"/>
                <a:ea typeface="Tahoma"/>
                <a:cs typeface="Tahoma"/>
              </a:rPr>
              <a:t>ros_gz_bridge</a:t>
            </a:r>
            <a:endParaRPr lang="en-US" err="1"/>
          </a:p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B7D260-D7A3-4010-A026-4B3FAF38DA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B10A25-7BD5-4B48-B586-8598ACB61EAE}" type="datetime1">
              <a:rPr lang="en-US" noProof="0" smtClean="0"/>
              <a:t>10/13/2024</a:t>
            </a:fld>
            <a:endParaRPr lang="en-US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DBADF2-493B-8CD1-0EB2-744C22C9B1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3640" y="1938337"/>
            <a:ext cx="5410995" cy="3892890"/>
          </a:xfrm>
        </p:spPr>
        <p:txBody>
          <a:bodyPr vert="horz" lIns="0" tIns="0" rIns="0" bIns="0" rtlCol="0" anchor="t">
            <a:normAutofit lnSpcReduction="10000"/>
          </a:bodyPr>
          <a:lstStyle/>
          <a:p>
            <a:pPr marL="323850" indent="-323850"/>
            <a:r>
              <a:rPr lang="en-US">
                <a:latin typeface="Tahoma"/>
                <a:ea typeface="Tahoma"/>
                <a:cs typeface="Tahoma"/>
              </a:rPr>
              <a:t>A network bridge which enables the exchange of messages between ROS 2 and Gazebo Transport</a:t>
            </a:r>
            <a:endParaRPr lang="en-US"/>
          </a:p>
          <a:p>
            <a:pPr marL="323850" indent="-323850"/>
            <a:r>
              <a:rPr lang="en-US">
                <a:latin typeface="Tahoma"/>
                <a:ea typeface="Tahoma"/>
                <a:cs typeface="Tahoma"/>
              </a:rPr>
              <a:t>We need a bridge because the robot is simulated in Gazebo, while the robot is controlled in ROS2; the messages of the robot from Gazebo must be ported to ROS2</a:t>
            </a:r>
          </a:p>
          <a:p>
            <a:pPr marL="323850" indent="-323850"/>
            <a:r>
              <a:rPr lang="en-US">
                <a:latin typeface="Tahoma"/>
                <a:ea typeface="Tahoma"/>
                <a:cs typeface="Tahoma"/>
              </a:rPr>
              <a:t>Limited to only certain message types</a:t>
            </a:r>
            <a:endParaRPr lang="en-US"/>
          </a:p>
          <a:p>
            <a:pPr marL="323850" indent="-323850"/>
            <a:r>
              <a:rPr lang="en-US">
                <a:latin typeface="Tahoma"/>
                <a:ea typeface="Tahoma"/>
                <a:cs typeface="Tahoma"/>
              </a:rPr>
              <a:t>There are several ways to configure the bridge; we will use a </a:t>
            </a:r>
            <a:r>
              <a:rPr lang="en-US" err="1">
                <a:latin typeface="Tahoma"/>
                <a:ea typeface="Tahoma"/>
                <a:cs typeface="Tahoma"/>
              </a:rPr>
              <a:t>yaml</a:t>
            </a:r>
            <a:r>
              <a:rPr lang="en-US">
                <a:latin typeface="Tahoma"/>
                <a:ea typeface="Tahoma"/>
                <a:cs typeface="Tahoma"/>
              </a:rPr>
              <a:t> file, which is the easiest way</a:t>
            </a:r>
          </a:p>
          <a:p>
            <a:pPr marL="323850" indent="-323850"/>
            <a:endParaRPr lang="en-US">
              <a:latin typeface="Tahoma"/>
              <a:ea typeface="Tahoma"/>
              <a:cs typeface="Tahoma"/>
            </a:endParaRPr>
          </a:p>
        </p:txBody>
      </p:sp>
      <p:pic>
        <p:nvPicPr>
          <p:cNvPr id="5" name="Picture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587DA70A-4381-DB33-1073-399EEC875A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2733" y="1033145"/>
            <a:ext cx="5466080" cy="4791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3378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A30CF9-47B9-3F24-6EAA-4E584CDAF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6307" y="872038"/>
            <a:ext cx="10146649" cy="692957"/>
          </a:xfrm>
        </p:spPr>
        <p:txBody>
          <a:bodyPr>
            <a:normAutofit fontScale="90000"/>
          </a:bodyPr>
          <a:lstStyle/>
          <a:p>
            <a:r>
              <a:rPr lang="en-US">
                <a:latin typeface="Tahoma"/>
                <a:ea typeface="Tahoma"/>
                <a:cs typeface="Tahoma"/>
              </a:rPr>
              <a:t>Marine Simulator Gazebo (</a:t>
            </a:r>
            <a:r>
              <a:rPr lang="en-US" err="1">
                <a:latin typeface="Tahoma"/>
                <a:ea typeface="Tahoma"/>
                <a:cs typeface="Tahoma"/>
              </a:rPr>
              <a:t>marsim_gazebo</a:t>
            </a:r>
            <a:r>
              <a:rPr lang="en-US">
                <a:latin typeface="Tahoma"/>
                <a:ea typeface="Tahoma"/>
                <a:cs typeface="Tahoma"/>
              </a:rPr>
              <a:t>) package 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52263E2-B936-EFB1-63EE-E0959E777C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B10A25-7BD5-4B48-B586-8598ACB61EAE}" type="datetime1">
              <a:rPr lang="en-US" noProof="0" smtClean="0"/>
              <a:t>10/13/2024</a:t>
            </a:fld>
            <a:endParaRPr lang="en-US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013A7D-B803-C3FE-3931-06F9DB3376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vert="horz" lIns="0" tIns="0" rIns="0" bIns="0" rtlCol="0" anchor="t">
            <a:normAutofit fontScale="85000" lnSpcReduction="20000"/>
          </a:bodyPr>
          <a:lstStyle/>
          <a:p>
            <a:pPr marL="323850" indent="-323850"/>
            <a:r>
              <a:rPr lang="en-US">
                <a:latin typeface="Tahoma"/>
                <a:ea typeface="Tahoma"/>
                <a:cs typeface="Tahoma"/>
              </a:rPr>
              <a:t>World</a:t>
            </a:r>
          </a:p>
          <a:p>
            <a:pPr lvl="1">
              <a:buFont typeface="Courier New"/>
              <a:buChar char="o"/>
            </a:pPr>
            <a:r>
              <a:rPr lang="en-US">
                <a:latin typeface="Tahoma"/>
                <a:ea typeface="Tahoma"/>
                <a:cs typeface="Tahoma"/>
              </a:rPr>
              <a:t>Standard Gazebo physics, user commands, scene broadcaster, imu, sensors, </a:t>
            </a:r>
            <a:r>
              <a:rPr lang="en-US" err="1">
                <a:latin typeface="Tahoma"/>
                <a:ea typeface="Tahoma"/>
                <a:cs typeface="Tahoma"/>
              </a:rPr>
              <a:t>dvl</a:t>
            </a:r>
            <a:r>
              <a:rPr lang="en-US">
                <a:latin typeface="Tahoma"/>
                <a:ea typeface="Tahoma"/>
                <a:cs typeface="Tahoma"/>
              </a:rPr>
              <a:t> system and buoyancy plugins</a:t>
            </a:r>
          </a:p>
          <a:p>
            <a:pPr lvl="1">
              <a:buFont typeface="Courier New"/>
              <a:buChar char="o"/>
            </a:pPr>
            <a:r>
              <a:rPr lang="en-US">
                <a:latin typeface="Tahoma"/>
                <a:ea typeface="Tahoma"/>
                <a:cs typeface="Tahoma"/>
              </a:rPr>
              <a:t>Seabed modelling using a heightmap model</a:t>
            </a:r>
          </a:p>
          <a:p>
            <a:pPr lvl="1">
              <a:buFont typeface="Courier New"/>
              <a:buChar char="o"/>
            </a:pPr>
            <a:r>
              <a:rPr lang="en-US">
                <a:latin typeface="Tahoma"/>
                <a:ea typeface="Tahoma"/>
                <a:cs typeface="Tahoma"/>
              </a:rPr>
              <a:t>Custom-written Gauss Markov ocean current plugin</a:t>
            </a:r>
          </a:p>
          <a:p>
            <a:pPr marL="323850" indent="-323850"/>
            <a:r>
              <a:rPr lang="en-US" err="1">
                <a:latin typeface="Tahoma"/>
                <a:ea typeface="Tahoma"/>
                <a:cs typeface="Tahoma"/>
              </a:rPr>
              <a:t>Cuurently</a:t>
            </a:r>
            <a:r>
              <a:rPr lang="en-US">
                <a:latin typeface="Tahoma"/>
                <a:ea typeface="Tahoma"/>
                <a:cs typeface="Tahoma"/>
              </a:rPr>
              <a:t> only BlueROV2 model - main body with 6 </a:t>
            </a:r>
            <a:r>
              <a:rPr lang="en-US" err="1">
                <a:latin typeface="Tahoma"/>
                <a:ea typeface="Tahoma"/>
                <a:cs typeface="Tahoma"/>
              </a:rPr>
              <a:t>thursters</a:t>
            </a:r>
            <a:endParaRPr lang="en-US"/>
          </a:p>
          <a:p>
            <a:pPr lvl="1">
              <a:buFont typeface="Courier New"/>
              <a:buChar char="o"/>
            </a:pPr>
            <a:r>
              <a:rPr lang="en-US">
                <a:latin typeface="Tahoma"/>
                <a:ea typeface="Tahoma"/>
                <a:cs typeface="Tahoma"/>
              </a:rPr>
              <a:t>Buoyancy modelled using a rectangular collision geometry</a:t>
            </a:r>
            <a:endParaRPr lang="en-US"/>
          </a:p>
          <a:p>
            <a:pPr lvl="1">
              <a:buFont typeface="Courier New"/>
              <a:buChar char="o"/>
            </a:pPr>
            <a:r>
              <a:rPr lang="en-US">
                <a:latin typeface="Tahoma"/>
                <a:ea typeface="Tahoma"/>
                <a:cs typeface="Tahoma"/>
              </a:rPr>
              <a:t>Standard Gazebo hydrodynamic, joint state publisher, pose publisher and odometry publisher plugins</a:t>
            </a:r>
          </a:p>
          <a:p>
            <a:pPr lvl="1">
              <a:buFont typeface="Courier New"/>
              <a:buChar char="o"/>
            </a:pPr>
            <a:r>
              <a:rPr lang="en-US">
                <a:latin typeface="Tahoma"/>
                <a:ea typeface="Tahoma"/>
                <a:cs typeface="Tahoma"/>
              </a:rPr>
              <a:t>Thruster attached to main body using revolute joints with standard Gazebo thruster plugins</a:t>
            </a:r>
            <a:endParaRPr lang="en-US"/>
          </a:p>
          <a:p>
            <a:pPr lvl="1">
              <a:buFont typeface="Courier New,monospace"/>
              <a:buChar char="o"/>
            </a:pPr>
            <a:r>
              <a:rPr lang="en-US" sz="1900">
                <a:latin typeface="Tahoma"/>
                <a:ea typeface="Tahoma"/>
                <a:cs typeface="Tahoma"/>
              </a:rPr>
              <a:t>Standard Gazebo IMU and DVL sensors with a custom-written </a:t>
            </a:r>
            <a:r>
              <a:rPr lang="en-US" sz="1900" err="1">
                <a:latin typeface="Tahoma"/>
                <a:ea typeface="Tahoma"/>
                <a:cs typeface="Tahoma"/>
              </a:rPr>
              <a:t>ccp</a:t>
            </a:r>
            <a:r>
              <a:rPr lang="en-US" sz="1900">
                <a:latin typeface="Tahoma"/>
                <a:ea typeface="Tahoma"/>
                <a:cs typeface="Tahoma"/>
              </a:rPr>
              <a:t> plugins and python scripts for post processing of measurements</a:t>
            </a:r>
          </a:p>
          <a:p>
            <a:pPr lvl="1">
              <a:buFont typeface="Courier New,monospace"/>
              <a:buChar char="o"/>
            </a:pPr>
            <a:r>
              <a:rPr lang="en-US" sz="1900">
                <a:latin typeface="Tahoma"/>
                <a:ea typeface="Tahoma"/>
                <a:cs typeface="Tahoma"/>
              </a:rPr>
              <a:t>Simulated depth sensor using standard Gazebo odometry publisher with added noise using a custom-written python script</a:t>
            </a:r>
            <a:endParaRPr lang="en-US">
              <a:latin typeface="Tahoma"/>
              <a:ea typeface="Tahoma"/>
              <a:cs typeface="Tahoma"/>
            </a:endParaRPr>
          </a:p>
          <a:p>
            <a:pPr lvl="1">
              <a:buFont typeface="Courier New,monospace"/>
              <a:buChar char="o"/>
            </a:pPr>
            <a:r>
              <a:rPr lang="en-US" sz="1900">
                <a:latin typeface="Tahoma"/>
                <a:ea typeface="Tahoma"/>
                <a:cs typeface="Tahoma"/>
              </a:rPr>
              <a:t>ROS2 robot description and robot localization packages</a:t>
            </a:r>
            <a:endParaRPr lang="en-US" sz="1900" err="1"/>
          </a:p>
          <a:p>
            <a:pPr lvl="1">
              <a:buFont typeface="Courier New,monospace"/>
              <a:buChar char="o"/>
            </a:pPr>
            <a:r>
              <a:rPr lang="en-US" sz="1900">
                <a:latin typeface="Tahoma"/>
                <a:ea typeface="Tahoma"/>
                <a:cs typeface="Tahoma"/>
              </a:rPr>
              <a:t>Custom-written python script for robot keyboard controller</a:t>
            </a:r>
            <a:endParaRPr lang="en-US" sz="1900"/>
          </a:p>
          <a:p>
            <a:pPr marL="323850" indent="-32385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4355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97C9DC-2E32-2C69-B2E7-6977265FDD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ahoma"/>
                <a:ea typeface="Tahoma"/>
                <a:cs typeface="Tahoma"/>
              </a:rPr>
              <a:t>Custom-written plugins and scripts</a:t>
            </a:r>
          </a:p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919312-0718-A2D2-B0D8-E73F35D178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B10A25-7BD5-4B48-B586-8598ACB61EAE}" type="datetime1">
              <a:rPr lang="en-US" noProof="0" smtClean="0"/>
              <a:t>10/13/2024</a:t>
            </a:fld>
            <a:endParaRPr lang="en-US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AB4F72-3F1F-9837-FAF1-20B318E4478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vert="horz" lIns="0" tIns="0" rIns="0" bIns="0" rtlCol="0" anchor="t">
            <a:normAutofit/>
          </a:bodyPr>
          <a:lstStyle/>
          <a:p>
            <a:pPr marL="323850" indent="-323850"/>
            <a:r>
              <a:rPr lang="en-US">
                <a:latin typeface="Tahoma"/>
                <a:ea typeface="Tahoma"/>
                <a:cs typeface="Tahoma"/>
              </a:rPr>
              <a:t>Source codes are stored in /plugins and /scripts</a:t>
            </a:r>
          </a:p>
          <a:p>
            <a:pPr marL="323850" indent="-323850"/>
            <a:r>
              <a:rPr lang="en-US" err="1">
                <a:latin typeface="Tahoma"/>
                <a:ea typeface="Tahoma"/>
                <a:cs typeface="Tahoma"/>
              </a:rPr>
              <a:t>marsim_gazebo</a:t>
            </a:r>
            <a:r>
              <a:rPr lang="en-US">
                <a:latin typeface="Tahoma"/>
                <a:ea typeface="Tahoma"/>
                <a:cs typeface="Tahoma"/>
              </a:rPr>
              <a:t>::</a:t>
            </a:r>
            <a:r>
              <a:rPr lang="en-US" err="1">
                <a:latin typeface="Tahoma"/>
                <a:ea typeface="Tahoma"/>
                <a:cs typeface="Tahoma"/>
              </a:rPr>
              <a:t>GaussMarkovOceanCurrent</a:t>
            </a:r>
            <a:endParaRPr lang="en-US" err="1"/>
          </a:p>
          <a:p>
            <a:pPr marL="323850" indent="-323850"/>
            <a:r>
              <a:rPr lang="en-US" err="1"/>
              <a:t>marsim_gazebo</a:t>
            </a:r>
            <a:r>
              <a:rPr lang="en-US"/>
              <a:t>::</a:t>
            </a:r>
            <a:r>
              <a:rPr lang="en-US" err="1"/>
              <a:t>DVLRosConverter</a:t>
            </a:r>
          </a:p>
          <a:p>
            <a:pPr marL="323850" indent="-323850"/>
            <a:r>
              <a:rPr lang="en-US">
                <a:latin typeface="Tahoma"/>
                <a:ea typeface="Tahoma"/>
                <a:cs typeface="Tahoma"/>
              </a:rPr>
              <a:t>depth_sensor_from_odom.py</a:t>
            </a:r>
            <a:endParaRPr lang="en-US"/>
          </a:p>
          <a:p>
            <a:pPr marL="323850" indent="-323850"/>
            <a:r>
              <a:rPr lang="en-US">
                <a:latin typeface="Tahoma"/>
                <a:ea typeface="Tahoma"/>
                <a:cs typeface="Tahoma"/>
              </a:rPr>
              <a:t>noisy_odometry.py</a:t>
            </a:r>
            <a:endParaRPr lang="en-US"/>
          </a:p>
          <a:p>
            <a:pPr marL="323850" indent="-323850"/>
            <a:r>
              <a:rPr lang="en-US">
                <a:latin typeface="Tahoma"/>
                <a:ea typeface="Tahoma"/>
                <a:cs typeface="Tahoma"/>
              </a:rPr>
              <a:t>ros_keyboard_controller.py</a:t>
            </a:r>
          </a:p>
          <a:p>
            <a:pPr marL="323850" indent="-323850"/>
            <a:r>
              <a:rPr lang="en-US">
                <a:latin typeface="Tahoma"/>
                <a:ea typeface="Tahoma"/>
                <a:cs typeface="Tahoma"/>
              </a:rPr>
              <a:t>twist_stamper.py</a:t>
            </a:r>
          </a:p>
          <a:p>
            <a:pPr marL="323850" indent="-323850"/>
            <a:endParaRPr lang="en-US"/>
          </a:p>
          <a:p>
            <a:pPr marL="323850" indent="-32385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6796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B417FF-6A52-C3E7-C297-A23D3F1876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ahoma"/>
                <a:ea typeface="Tahoma"/>
                <a:cs typeface="Tahoma"/>
              </a:rPr>
              <a:t>Updates from MARSIM v1.0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4F5B25D-CB17-E662-3221-0CB126F958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B10A25-7BD5-4B48-B586-8598ACB61EAE}" type="datetime1">
              <a:rPr lang="en-US" noProof="0" smtClean="0"/>
              <a:t>10/13/2024</a:t>
            </a:fld>
            <a:endParaRPr lang="en-US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2198CD-7AB5-B429-95BC-50C3AF8FD62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vert="horz" lIns="0" tIns="0" rIns="0" bIns="0" rtlCol="0" anchor="t">
            <a:normAutofit fontScale="77500" lnSpcReduction="20000"/>
          </a:bodyPr>
          <a:lstStyle/>
          <a:p>
            <a:pPr marL="323850" indent="-323850"/>
            <a:r>
              <a:rPr lang="en-US" dirty="0">
                <a:latin typeface="Tahoma"/>
                <a:ea typeface="Tahoma"/>
                <a:cs typeface="Tahoma"/>
              </a:rPr>
              <a:t>Improved documentation</a:t>
            </a:r>
            <a:endParaRPr lang="en-US" dirty="0"/>
          </a:p>
          <a:p>
            <a:pPr lvl="1" indent="-342900">
              <a:buFont typeface="Courier New"/>
              <a:buChar char="o"/>
            </a:pPr>
            <a:r>
              <a:rPr lang="en-US" dirty="0">
                <a:latin typeface="Tahoma"/>
                <a:ea typeface="Tahoma"/>
                <a:cs typeface="Tahoma"/>
              </a:rPr>
              <a:t>Theory behind extended </a:t>
            </a:r>
            <a:r>
              <a:rPr lang="en-US" dirty="0" err="1">
                <a:latin typeface="Tahoma"/>
                <a:ea typeface="Tahoma"/>
                <a:cs typeface="Tahoma"/>
              </a:rPr>
              <a:t>karman</a:t>
            </a:r>
            <a:r>
              <a:rPr lang="en-US" dirty="0">
                <a:latin typeface="Tahoma"/>
                <a:ea typeface="Tahoma"/>
                <a:cs typeface="Tahoma"/>
              </a:rPr>
              <a:t> filter (EKF)</a:t>
            </a:r>
            <a:endParaRPr lang="en-US" dirty="0"/>
          </a:p>
          <a:p>
            <a:pPr lvl="1" indent="-342900">
              <a:buFont typeface="Courier New"/>
              <a:buChar char="o"/>
            </a:pPr>
            <a:r>
              <a:rPr lang="en-US" dirty="0">
                <a:latin typeface="Tahoma"/>
                <a:ea typeface="Tahoma"/>
                <a:cs typeface="Tahoma"/>
              </a:rPr>
              <a:t>References folder</a:t>
            </a:r>
          </a:p>
          <a:p>
            <a:pPr marL="323850" indent="-323850"/>
            <a:r>
              <a:rPr lang="en-US" dirty="0">
                <a:latin typeface="Tahoma"/>
                <a:ea typeface="Tahoma"/>
                <a:cs typeface="Tahoma"/>
              </a:rPr>
              <a:t>Upgraded </a:t>
            </a:r>
            <a:r>
              <a:rPr lang="en-US" dirty="0" err="1">
                <a:latin typeface="Tahoma"/>
                <a:ea typeface="Tahoma"/>
                <a:cs typeface="Tahoma"/>
              </a:rPr>
              <a:t>marsim_gazebo</a:t>
            </a:r>
            <a:r>
              <a:rPr lang="en-US" dirty="0">
                <a:latin typeface="Tahoma"/>
                <a:ea typeface="Tahoma"/>
                <a:cs typeface="Tahoma"/>
              </a:rPr>
              <a:t> package</a:t>
            </a:r>
          </a:p>
          <a:p>
            <a:pPr lvl="1" indent="-323850">
              <a:buFont typeface="Courier New,monospace"/>
              <a:buChar char="o"/>
            </a:pPr>
            <a:r>
              <a:rPr lang="en-US" dirty="0">
                <a:latin typeface="Tahoma"/>
                <a:ea typeface="Tahoma"/>
                <a:cs typeface="Tahoma"/>
              </a:rPr>
              <a:t>Updated models</a:t>
            </a:r>
          </a:p>
          <a:p>
            <a:pPr lvl="2">
              <a:buFont typeface="Wingdings"/>
              <a:buChar char="§"/>
            </a:pPr>
            <a:r>
              <a:rPr lang="en-US" dirty="0">
                <a:latin typeface="Tahoma"/>
                <a:ea typeface="Tahoma"/>
                <a:cs typeface="Tahoma"/>
              </a:rPr>
              <a:t>Added camera and depth camera to models/bluerov2</a:t>
            </a:r>
            <a:endParaRPr lang="en-US" dirty="0"/>
          </a:p>
          <a:p>
            <a:pPr lvl="2">
              <a:buFont typeface="Wingdings"/>
              <a:buChar char="§"/>
            </a:pPr>
            <a:r>
              <a:rPr lang="en-US" dirty="0">
                <a:latin typeface="Tahoma"/>
                <a:ea typeface="Tahoma"/>
                <a:cs typeface="Tahoma"/>
              </a:rPr>
              <a:t>Created namespace for models/bluerov2</a:t>
            </a:r>
          </a:p>
          <a:p>
            <a:pPr lvl="2">
              <a:buFont typeface="Wingdings"/>
              <a:buChar char="§"/>
            </a:pPr>
            <a:r>
              <a:rPr lang="en-US" dirty="0">
                <a:latin typeface="Tahoma"/>
                <a:ea typeface="Tahoma"/>
                <a:cs typeface="Tahoma"/>
              </a:rPr>
              <a:t>worlds/</a:t>
            </a:r>
            <a:r>
              <a:rPr lang="en-US" dirty="0" err="1">
                <a:latin typeface="Tahoma"/>
                <a:ea typeface="Tahoma"/>
                <a:cs typeface="Tahoma"/>
              </a:rPr>
              <a:t>empty.world</a:t>
            </a:r>
            <a:r>
              <a:rPr lang="en-US" dirty="0">
                <a:latin typeface="Tahoma"/>
                <a:ea typeface="Tahoma"/>
                <a:cs typeface="Tahoma"/>
              </a:rPr>
              <a:t> has now </a:t>
            </a:r>
            <a:r>
              <a:rPr lang="en-US" dirty="0" err="1">
                <a:latin typeface="Tahoma"/>
                <a:ea typeface="Tahoma"/>
                <a:cs typeface="Tahoma"/>
              </a:rPr>
              <a:t>vessel_g</a:t>
            </a:r>
            <a:r>
              <a:rPr lang="en-US" dirty="0">
                <a:latin typeface="Tahoma"/>
                <a:ea typeface="Tahoma"/>
                <a:cs typeface="Tahoma"/>
              </a:rPr>
              <a:t> in the middle</a:t>
            </a:r>
          </a:p>
          <a:p>
            <a:pPr lvl="1" indent="-323850">
              <a:buFont typeface="Courier New,monospace"/>
              <a:buChar char="o"/>
            </a:pPr>
            <a:r>
              <a:rPr lang="en-US" dirty="0">
                <a:latin typeface="Tahoma"/>
                <a:ea typeface="Tahoma"/>
                <a:cs typeface="Tahoma"/>
              </a:rPr>
              <a:t>New models</a:t>
            </a:r>
            <a:endParaRPr lang="en-US" dirty="0"/>
          </a:p>
          <a:p>
            <a:pPr lvl="2">
              <a:buFont typeface="Wingdings"/>
              <a:buChar char="§"/>
            </a:pPr>
            <a:r>
              <a:rPr lang="en-US" dirty="0">
                <a:latin typeface="Tahoma"/>
                <a:ea typeface="Tahoma"/>
                <a:cs typeface="Tahoma"/>
              </a:rPr>
              <a:t>models/</a:t>
            </a:r>
            <a:r>
              <a:rPr lang="en-US" dirty="0" err="1">
                <a:latin typeface="Tahoma"/>
                <a:ea typeface="Tahoma"/>
                <a:cs typeface="Tahoma"/>
              </a:rPr>
              <a:t>sst</a:t>
            </a:r>
            <a:endParaRPr lang="en-US" dirty="0" err="1"/>
          </a:p>
          <a:p>
            <a:pPr lvl="2">
              <a:buFont typeface="Wingdings"/>
              <a:buChar char="§"/>
            </a:pPr>
            <a:r>
              <a:rPr lang="en-US" dirty="0">
                <a:latin typeface="Tahoma"/>
                <a:ea typeface="Tahoma"/>
                <a:cs typeface="Tahoma"/>
              </a:rPr>
              <a:t>models/</a:t>
            </a:r>
            <a:r>
              <a:rPr lang="en-US" dirty="0" err="1">
                <a:latin typeface="Tahoma"/>
                <a:ea typeface="Tahoma"/>
                <a:cs typeface="Tahoma"/>
              </a:rPr>
              <a:t>vessel_g</a:t>
            </a:r>
            <a:endParaRPr lang="en-US" dirty="0" err="1"/>
          </a:p>
          <a:p>
            <a:pPr marL="323850" indent="-323850">
              <a:buFontTx/>
              <a:buChar char="•"/>
            </a:pPr>
            <a:r>
              <a:rPr lang="en-US" dirty="0">
                <a:latin typeface="Tahoma"/>
                <a:ea typeface="Tahoma"/>
                <a:cs typeface="Tahoma"/>
              </a:rPr>
              <a:t>Added </a:t>
            </a:r>
            <a:r>
              <a:rPr lang="en-US" dirty="0" err="1">
                <a:latin typeface="Tahoma"/>
                <a:ea typeface="Tahoma"/>
                <a:cs typeface="Tahoma"/>
              </a:rPr>
              <a:t>marsim_control</a:t>
            </a:r>
            <a:r>
              <a:rPr lang="en-US" dirty="0">
                <a:latin typeface="Tahoma"/>
                <a:ea typeface="Tahoma"/>
                <a:cs typeface="Tahoma"/>
              </a:rPr>
              <a:t> package</a:t>
            </a:r>
          </a:p>
          <a:p>
            <a:pPr lvl="1" indent="-323850">
              <a:buFont typeface="Courier New,monospace"/>
              <a:buChar char="o"/>
            </a:pPr>
            <a:r>
              <a:rPr lang="en-US" dirty="0">
                <a:latin typeface="Tahoma"/>
                <a:ea typeface="Tahoma"/>
                <a:cs typeface="Tahoma"/>
              </a:rPr>
              <a:t>scripts/bluerov2_pid_pose_z_control.py</a:t>
            </a:r>
            <a:endParaRPr lang="en-US" dirty="0"/>
          </a:p>
          <a:p>
            <a:pPr marL="323850" indent="-323850">
              <a:buFontTx/>
              <a:buChar char="•"/>
            </a:pPr>
            <a:r>
              <a:rPr lang="en-US" dirty="0">
                <a:latin typeface="Tahoma"/>
                <a:ea typeface="Tahoma"/>
                <a:cs typeface="Tahoma"/>
              </a:rPr>
              <a:t>Added </a:t>
            </a:r>
            <a:r>
              <a:rPr lang="en-US" dirty="0" err="1">
                <a:latin typeface="Tahoma"/>
                <a:ea typeface="Tahoma"/>
                <a:cs typeface="Tahoma"/>
              </a:rPr>
              <a:t>matlab_tools</a:t>
            </a:r>
            <a:endParaRPr lang="en-US" dirty="0" err="1"/>
          </a:p>
          <a:p>
            <a:pPr lvl="1" indent="-323850">
              <a:buFont typeface="Courier New"/>
              <a:buChar char="o"/>
            </a:pPr>
            <a:r>
              <a:rPr lang="en-US" dirty="0">
                <a:latin typeface="Tahoma"/>
                <a:ea typeface="Tahoma"/>
                <a:cs typeface="Tahoma"/>
              </a:rPr>
              <a:t>Supplementary tools for tuning of controllers, estimation of hydrodynamic coefficients, etc.</a:t>
            </a:r>
          </a:p>
          <a:p>
            <a:pPr lvl="1" indent="-323850">
              <a:buFont typeface="Courier New"/>
              <a:buChar char="o"/>
            </a:pPr>
            <a:endParaRPr lang="en-US">
              <a:latin typeface="Tahoma"/>
              <a:ea typeface="Tahoma"/>
              <a:cs typeface="Tahoma"/>
            </a:endParaRPr>
          </a:p>
          <a:p>
            <a:pPr marL="0" indent="0">
              <a:buNone/>
            </a:pPr>
            <a:endParaRPr lang="en-US">
              <a:latin typeface="Tahoma"/>
              <a:ea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11620395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32A87-6984-5BB9-0F75-5D3E22B994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017037"/>
            <a:ext cx="6709062" cy="140118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200">
                <a:latin typeface="Tahoma"/>
                <a:ea typeface="Tahoma"/>
                <a:cs typeface="Tahoma"/>
              </a:rPr>
              <a:t>marsim1.1</a:t>
            </a:r>
            <a:r>
              <a:rPr lang="en-US" sz="3200" kern="1200">
                <a:latin typeface="Tahoma"/>
                <a:ea typeface="Tahoma"/>
                <a:cs typeface="Tahoma"/>
              </a:rPr>
              <a:t> ROS2/Gazebo model 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C23E3B9-5ABF-58B3-E2B0-E9A5DAA900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5140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EF2522-FBB0-022B-9F48-B88DC349332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62000" y="1711244"/>
            <a:ext cx="7176653" cy="4503480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457200" indent="-342900">
              <a:buFont typeface="Courier New" panose="020B0604020202020204" pitchFamily="34" charset="0"/>
              <a:buChar char="o"/>
            </a:pPr>
            <a:r>
              <a:rPr lang="en-US" sz="2000">
                <a:latin typeface="Tahoma"/>
                <a:ea typeface="Tahoma"/>
                <a:cs typeface="Tahoma"/>
              </a:rPr>
              <a:t>Currently only the </a:t>
            </a:r>
            <a:r>
              <a:rPr lang="en-US" sz="2000" b="1" err="1">
                <a:latin typeface="Tahoma"/>
                <a:ea typeface="Tahoma"/>
                <a:cs typeface="Tahoma"/>
              </a:rPr>
              <a:t>marsim_gazebo</a:t>
            </a:r>
            <a:r>
              <a:rPr lang="en-US" sz="2000">
                <a:latin typeface="Tahoma"/>
                <a:ea typeface="Tahoma"/>
                <a:cs typeface="Tahoma"/>
              </a:rPr>
              <a:t> package</a:t>
            </a:r>
            <a:endParaRPr lang="en-US"/>
          </a:p>
          <a:p>
            <a:pPr marL="457200" indent="-342900">
              <a:buFont typeface="Courier New" panose="020B0604020202020204" pitchFamily="34" charset="0"/>
              <a:buChar char="o"/>
            </a:pPr>
            <a:r>
              <a:rPr lang="en-US" sz="2000" b="1">
                <a:latin typeface="Tahoma"/>
                <a:ea typeface="Tahoma"/>
                <a:cs typeface="Tahoma"/>
              </a:rPr>
              <a:t>config</a:t>
            </a:r>
            <a:r>
              <a:rPr lang="en-US" sz="2000">
                <a:latin typeface="Tahoma"/>
                <a:ea typeface="Tahoma"/>
                <a:cs typeface="Tahoma"/>
              </a:rPr>
              <a:t>: holds the configuration files such as the </a:t>
            </a:r>
            <a:r>
              <a:rPr lang="en-US" sz="2000" err="1">
                <a:latin typeface="Tahoma"/>
                <a:ea typeface="Tahoma"/>
                <a:cs typeface="Tahoma"/>
              </a:rPr>
              <a:t>roz_gz_bridge</a:t>
            </a:r>
            <a:r>
              <a:rPr lang="en-US" sz="2000">
                <a:latin typeface="Tahoma"/>
                <a:ea typeface="Tahoma"/>
                <a:cs typeface="Tahoma"/>
              </a:rPr>
              <a:t> </a:t>
            </a:r>
            <a:r>
              <a:rPr lang="en-US" sz="2000" err="1">
                <a:latin typeface="Tahoma"/>
                <a:ea typeface="Tahoma"/>
                <a:cs typeface="Tahoma"/>
              </a:rPr>
              <a:t>yaml</a:t>
            </a:r>
            <a:r>
              <a:rPr lang="en-US" sz="2000">
                <a:latin typeface="Tahoma"/>
                <a:ea typeface="Tahoma"/>
                <a:cs typeface="Tahoma"/>
              </a:rPr>
              <a:t> file</a:t>
            </a:r>
          </a:p>
          <a:p>
            <a:pPr marL="457200" indent="-342900">
              <a:buFont typeface="Courier New" panose="020B0604020202020204" pitchFamily="34" charset="0"/>
              <a:buChar char="o"/>
            </a:pPr>
            <a:r>
              <a:rPr lang="en-US" sz="2000" b="1">
                <a:latin typeface="Tahoma"/>
                <a:ea typeface="Tahoma"/>
                <a:cs typeface="Tahoma"/>
              </a:rPr>
              <a:t>env-hooks</a:t>
            </a:r>
            <a:r>
              <a:rPr lang="en-US" sz="2000">
                <a:latin typeface="Tahoma"/>
                <a:ea typeface="Tahoma"/>
                <a:cs typeface="Tahoma"/>
              </a:rPr>
              <a:t>: holds the files required to define paths</a:t>
            </a:r>
          </a:p>
          <a:p>
            <a:pPr marL="457200" indent="-342900">
              <a:buFont typeface="Courier New" panose="020B0604020202020204" pitchFamily="34" charset="0"/>
              <a:buChar char="o"/>
            </a:pPr>
            <a:r>
              <a:rPr lang="en-US" sz="2000" b="1">
                <a:latin typeface="Tahoma"/>
                <a:ea typeface="Tahoma"/>
                <a:cs typeface="Tahoma"/>
              </a:rPr>
              <a:t>launch</a:t>
            </a:r>
            <a:r>
              <a:rPr lang="en-US" sz="2000">
                <a:latin typeface="Tahoma"/>
                <a:ea typeface="Tahoma"/>
                <a:cs typeface="Tahoma"/>
              </a:rPr>
              <a:t>: holds the python launch files</a:t>
            </a:r>
          </a:p>
          <a:p>
            <a:pPr marL="438150" indent="-342900">
              <a:buFont typeface="Courier New" panose="020B0604020202020204" pitchFamily="34" charset="0"/>
              <a:buChar char="o"/>
            </a:pPr>
            <a:r>
              <a:rPr lang="en-US" sz="2000" b="1">
                <a:latin typeface="Tahoma"/>
                <a:ea typeface="Tahoma"/>
                <a:cs typeface="Tahoma"/>
              </a:rPr>
              <a:t>models</a:t>
            </a:r>
            <a:r>
              <a:rPr lang="en-US" sz="2000">
                <a:latin typeface="Tahoma"/>
                <a:ea typeface="Tahoma"/>
                <a:cs typeface="Tahoma"/>
              </a:rPr>
              <a:t>: holds folders which contain the models in </a:t>
            </a:r>
            <a:r>
              <a:rPr lang="en-US" sz="2000" err="1">
                <a:latin typeface="Tahoma"/>
                <a:ea typeface="Tahoma"/>
                <a:cs typeface="Tahoma"/>
              </a:rPr>
              <a:t>sdf</a:t>
            </a:r>
            <a:r>
              <a:rPr lang="en-US" sz="2000">
                <a:latin typeface="Tahoma"/>
                <a:ea typeface="Tahoma"/>
                <a:cs typeface="Tahoma"/>
              </a:rPr>
              <a:t> format</a:t>
            </a:r>
          </a:p>
          <a:p>
            <a:pPr marL="438150" indent="-342900">
              <a:buFont typeface="Courier New" panose="020B0604020202020204" pitchFamily="34" charset="0"/>
              <a:buChar char="o"/>
            </a:pPr>
            <a:r>
              <a:rPr lang="en-US" sz="2000" b="1">
                <a:latin typeface="Tahoma"/>
                <a:ea typeface="Tahoma"/>
                <a:cs typeface="Tahoma"/>
              </a:rPr>
              <a:t>plugins: </a:t>
            </a:r>
            <a:r>
              <a:rPr lang="en-US" sz="2000">
                <a:latin typeface="Tahoma"/>
                <a:ea typeface="Tahoma"/>
                <a:cs typeface="Tahoma"/>
              </a:rPr>
              <a:t>holds the </a:t>
            </a:r>
            <a:r>
              <a:rPr lang="en-US" sz="2000" err="1">
                <a:latin typeface="Tahoma"/>
                <a:ea typeface="Tahoma"/>
                <a:cs typeface="Tahoma"/>
              </a:rPr>
              <a:t>cpp</a:t>
            </a:r>
            <a:r>
              <a:rPr lang="en-US" sz="2000">
                <a:latin typeface="Tahoma"/>
                <a:ea typeface="Tahoma"/>
                <a:cs typeface="Tahoma"/>
              </a:rPr>
              <a:t> source codes (cc and </a:t>
            </a:r>
            <a:r>
              <a:rPr lang="en-US" sz="2000" err="1">
                <a:latin typeface="Tahoma"/>
                <a:ea typeface="Tahoma"/>
                <a:cs typeface="Tahoma"/>
              </a:rPr>
              <a:t>hh</a:t>
            </a:r>
            <a:r>
              <a:rPr lang="en-US" sz="2000">
                <a:latin typeface="Tahoma"/>
                <a:ea typeface="Tahoma"/>
                <a:cs typeface="Tahoma"/>
              </a:rPr>
              <a:t> files) for custom-made Gazebo plugins</a:t>
            </a:r>
            <a:endParaRPr lang="en-US" sz="2000" b="1">
              <a:latin typeface="Tahoma"/>
              <a:ea typeface="Tahoma"/>
              <a:cs typeface="Tahoma"/>
            </a:endParaRPr>
          </a:p>
          <a:p>
            <a:pPr marL="438150" indent="-342900">
              <a:buFont typeface="Courier New" panose="020B0604020202020204" pitchFamily="34" charset="0"/>
              <a:buChar char="o"/>
            </a:pPr>
            <a:r>
              <a:rPr lang="en-US" sz="2000" b="1" err="1">
                <a:latin typeface="Tahoma"/>
                <a:ea typeface="Tahoma"/>
                <a:cs typeface="Tahoma"/>
              </a:rPr>
              <a:t>rviz</a:t>
            </a:r>
            <a:r>
              <a:rPr lang="en-US" sz="2000">
                <a:latin typeface="Tahoma"/>
                <a:ea typeface="Tahoma"/>
                <a:cs typeface="Tahoma"/>
              </a:rPr>
              <a:t>: holds the Rviz2 configuration </a:t>
            </a:r>
            <a:r>
              <a:rPr lang="en-US" sz="2000" err="1">
                <a:latin typeface="Tahoma"/>
                <a:ea typeface="Tahoma"/>
                <a:cs typeface="Tahoma"/>
              </a:rPr>
              <a:t>yaml</a:t>
            </a:r>
            <a:r>
              <a:rPr lang="en-US" sz="2000">
                <a:latin typeface="Tahoma"/>
                <a:ea typeface="Tahoma"/>
                <a:cs typeface="Tahoma"/>
              </a:rPr>
              <a:t> files</a:t>
            </a:r>
            <a:endParaRPr lang="en-US"/>
          </a:p>
          <a:p>
            <a:pPr marL="438150" indent="-342900">
              <a:buFont typeface="Courier New" panose="020B0604020202020204" pitchFamily="34" charset="0"/>
              <a:buChar char="o"/>
            </a:pPr>
            <a:r>
              <a:rPr lang="en-US" sz="2000" b="1">
                <a:latin typeface="Tahoma"/>
                <a:ea typeface="Tahoma"/>
                <a:cs typeface="Tahoma"/>
              </a:rPr>
              <a:t>scripts</a:t>
            </a:r>
            <a:r>
              <a:rPr lang="en-US" sz="2000">
                <a:latin typeface="Tahoma"/>
                <a:ea typeface="Tahoma"/>
                <a:cs typeface="Tahoma"/>
              </a:rPr>
              <a:t>: holds scripts that can be used to control the BlueROV2 </a:t>
            </a:r>
          </a:p>
          <a:p>
            <a:pPr marL="438150" indent="-342900">
              <a:buFont typeface="Courier New" panose="020B0604020202020204" pitchFamily="34" charset="0"/>
              <a:buChar char="o"/>
            </a:pPr>
            <a:r>
              <a:rPr lang="en-US" sz="2000" b="1">
                <a:latin typeface="Tahoma"/>
                <a:ea typeface="Tahoma"/>
                <a:cs typeface="Tahoma"/>
              </a:rPr>
              <a:t>worlds</a:t>
            </a:r>
            <a:r>
              <a:rPr lang="en-US" sz="2000">
                <a:latin typeface="Tahoma"/>
                <a:ea typeface="Tahoma"/>
                <a:cs typeface="Tahoma"/>
              </a:rPr>
              <a:t>: holds </a:t>
            </a:r>
            <a:r>
              <a:rPr lang="en-US" sz="2000" err="1">
                <a:latin typeface="Tahoma"/>
                <a:ea typeface="Tahoma"/>
                <a:cs typeface="Tahoma"/>
              </a:rPr>
              <a:t>sdf</a:t>
            </a:r>
            <a:r>
              <a:rPr lang="en-US" sz="2000">
                <a:latin typeface="Tahoma"/>
                <a:ea typeface="Tahoma"/>
                <a:cs typeface="Tahoma"/>
              </a:rPr>
              <a:t> world files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498799-B701-7C8A-AF9B-E0247A52EE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3B10A25-7BD5-4B48-B586-8598ACB61EAE}" type="datetime1">
              <a:rPr lang="en-US" sz="1200" noProof="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pPr>
                <a:spcAft>
                  <a:spcPts val="600"/>
                </a:spcAft>
              </a:pPr>
              <a:t>10/13/2024</a:t>
            </a:fld>
            <a:endParaRPr lang="en-US" sz="1200" noProof="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5" name="Picture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900F6228-115E-1B4E-BD1F-11AE3A6497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5840" y="858520"/>
            <a:ext cx="2143760" cy="5140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3699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2A3AA-7DA1-05CB-3E25-9A86F7E3D6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ahoma"/>
                <a:ea typeface="Tahoma"/>
                <a:cs typeface="Tahoma"/>
              </a:rPr>
              <a:t>Starting up the model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768E078-8721-C113-45D8-C3913679AF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B10A25-7BD5-4B48-B586-8598ACB61EAE}" type="datetime1">
              <a:rPr lang="en-US" noProof="0" smtClean="0"/>
              <a:t>10/13/2024</a:t>
            </a:fld>
            <a:endParaRPr lang="en-US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0F7319-275A-FD66-E741-5FBA066F59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vert="horz" lIns="0" tIns="0" rIns="0" bIns="0" rtlCol="0" anchor="t">
            <a:normAutofit/>
          </a:bodyPr>
          <a:lstStyle/>
          <a:p>
            <a:pPr marL="323850" indent="-323850">
              <a:buFont typeface="Courier New"/>
              <a:buChar char="o"/>
            </a:pPr>
            <a:r>
              <a:rPr lang="en-US">
                <a:latin typeface="Tahoma"/>
                <a:ea typeface="Tahoma"/>
                <a:cs typeface="Tahoma"/>
              </a:rPr>
              <a:t>ros2 launch </a:t>
            </a:r>
            <a:r>
              <a:rPr lang="en-US" err="1">
                <a:latin typeface="Tahoma"/>
                <a:ea typeface="Tahoma"/>
                <a:cs typeface="Tahoma"/>
              </a:rPr>
              <a:t>marsim_gazebo</a:t>
            </a:r>
            <a:r>
              <a:rPr lang="en-US">
                <a:latin typeface="Tahoma"/>
                <a:ea typeface="Tahoma"/>
                <a:cs typeface="Tahoma"/>
              </a:rPr>
              <a:t> empty_world.launch.py</a:t>
            </a:r>
            <a:endParaRPr lang="en-US"/>
          </a:p>
          <a:p>
            <a:pPr marL="0" indent="0">
              <a:buNone/>
            </a:pPr>
            <a:endParaRPr lang="en-US">
              <a:latin typeface="Tahoma"/>
              <a:ea typeface="Tahoma"/>
              <a:cs typeface="Tahoma"/>
            </a:endParaRPr>
          </a:p>
          <a:p>
            <a:pPr marL="323850" indent="-323850">
              <a:buFont typeface="Courier New"/>
              <a:buChar char="o"/>
            </a:pPr>
            <a:r>
              <a:rPr lang="en-US">
                <a:latin typeface="Tahoma"/>
                <a:ea typeface="Tahoma"/>
                <a:cs typeface="Tahoma"/>
              </a:rPr>
              <a:t>ros2 launch </a:t>
            </a:r>
            <a:r>
              <a:rPr lang="en-US" err="1">
                <a:latin typeface="Tahoma"/>
                <a:ea typeface="Tahoma"/>
                <a:cs typeface="Tahoma"/>
              </a:rPr>
              <a:t>marsim_gazebo</a:t>
            </a:r>
            <a:r>
              <a:rPr lang="en-US">
                <a:latin typeface="Tahoma"/>
                <a:ea typeface="Tahoma"/>
                <a:cs typeface="Tahoma"/>
              </a:rPr>
              <a:t> spawn_bluerov2.launch.py</a:t>
            </a:r>
            <a:endParaRPr lang="en-US"/>
          </a:p>
          <a:p>
            <a:pPr marL="0" indent="0">
              <a:buNone/>
            </a:pPr>
            <a:endParaRPr lang="en-US"/>
          </a:p>
          <a:p>
            <a:pPr marL="323850" indent="-323850">
              <a:buFont typeface="Courier New"/>
              <a:buChar char="o"/>
            </a:pPr>
            <a:r>
              <a:rPr lang="en-US">
                <a:latin typeface="Tahoma"/>
                <a:ea typeface="Tahoma"/>
                <a:cs typeface="Tahoma"/>
              </a:rPr>
              <a:t>ros2 launch </a:t>
            </a:r>
            <a:r>
              <a:rPr lang="en-US" err="1">
                <a:latin typeface="Tahoma"/>
                <a:ea typeface="Tahoma"/>
                <a:cs typeface="Tahoma"/>
              </a:rPr>
              <a:t>marsim_gazebo</a:t>
            </a:r>
            <a:r>
              <a:rPr lang="en-US">
                <a:latin typeface="Tahoma"/>
                <a:ea typeface="Tahoma"/>
                <a:cs typeface="Tahoma"/>
              </a:rPr>
              <a:t> start_bridge.launch.py</a:t>
            </a:r>
          </a:p>
          <a:p>
            <a:pPr marL="0" indent="0">
              <a:buNone/>
            </a:pPr>
            <a:endParaRPr lang="en-US">
              <a:latin typeface="Tahoma"/>
              <a:ea typeface="Tahoma"/>
              <a:cs typeface="Tahoma"/>
            </a:endParaRPr>
          </a:p>
          <a:p>
            <a:pPr marL="323850" indent="-323850">
              <a:buFont typeface="Courier New"/>
              <a:buChar char="o"/>
            </a:pPr>
            <a:r>
              <a:rPr lang="en-US" err="1">
                <a:latin typeface="Tahoma"/>
                <a:ea typeface="Tahoma"/>
                <a:cs typeface="Tahoma"/>
              </a:rPr>
              <a:t>ros</a:t>
            </a:r>
            <a:r>
              <a:rPr lang="en-US">
                <a:latin typeface="Tahoma"/>
                <a:ea typeface="Tahoma"/>
                <a:cs typeface="Tahoma"/>
              </a:rPr>
              <a:t> run </a:t>
            </a:r>
            <a:r>
              <a:rPr lang="en-US" err="1">
                <a:latin typeface="Tahoma"/>
                <a:ea typeface="Tahoma"/>
                <a:cs typeface="Tahoma"/>
              </a:rPr>
              <a:t>marsim_gazebo</a:t>
            </a:r>
            <a:r>
              <a:rPr lang="en-US">
                <a:latin typeface="Tahoma"/>
                <a:ea typeface="Tahoma"/>
                <a:cs typeface="Tahoma"/>
              </a:rPr>
              <a:t> </a:t>
            </a:r>
            <a:r>
              <a:rPr lang="en-US" err="1">
                <a:latin typeface="Tahoma"/>
                <a:ea typeface="Tahoma"/>
                <a:cs typeface="Tahoma"/>
              </a:rPr>
              <a:t>ros_keyboard_controller</a:t>
            </a:r>
            <a:r>
              <a:rPr lang="en-US">
                <a:latin typeface="Tahoma"/>
                <a:ea typeface="Tahoma"/>
                <a:cs typeface="Tahoma"/>
              </a:rPr>
              <a:t> bluerov2</a:t>
            </a:r>
          </a:p>
          <a:p>
            <a:pPr marL="323850" indent="-323850">
              <a:buFont typeface="Courier New"/>
              <a:buChar char="o"/>
            </a:pPr>
            <a:endParaRPr lang="en-US"/>
          </a:p>
          <a:p>
            <a:pPr marL="323850" indent="-323850">
              <a:buFont typeface="Courier New"/>
              <a:buChar char="o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2037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5F6C0-92F9-6A2B-1104-94AAD2C44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ahoma"/>
                <a:ea typeface="Tahoma"/>
                <a:cs typeface="Tahoma"/>
              </a:rPr>
              <a:t>ROS2-GZ bridge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75653F8-8CA2-2969-D3B1-6B530C7F9A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B10A25-7BD5-4B48-B586-8598ACB61EAE}" type="datetime1">
              <a:rPr lang="en-US" noProof="0" smtClean="0"/>
              <a:t>10/13/2024</a:t>
            </a:fld>
            <a:endParaRPr lang="en-US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B551B9-0B55-EC77-54D2-DA05FE497AF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70049" y="1938337"/>
            <a:ext cx="8026041" cy="4267729"/>
          </a:xfrm>
        </p:spPr>
        <p:txBody>
          <a:bodyPr vert="horz" lIns="0" tIns="0" rIns="0" bIns="0" rtlCol="0" anchor="t">
            <a:normAutofit fontScale="85000" lnSpcReduction="10000"/>
          </a:bodyPr>
          <a:lstStyle/>
          <a:p>
            <a:pPr marL="323850" indent="-323850"/>
            <a:r>
              <a:rPr lang="en-US">
                <a:latin typeface="Tahoma"/>
                <a:ea typeface="Tahoma"/>
                <a:cs typeface="Tahoma"/>
              </a:rPr>
              <a:t>We need a bridge because ROS2 and Gazebo are separate programs</a:t>
            </a:r>
          </a:p>
          <a:p>
            <a:pPr marL="323850" indent="-323850"/>
            <a:r>
              <a:rPr lang="en-US">
                <a:latin typeface="Tahoma"/>
                <a:ea typeface="Tahoma"/>
                <a:cs typeface="Tahoma"/>
              </a:rPr>
              <a:t>Recap:</a:t>
            </a:r>
          </a:p>
          <a:p>
            <a:pPr lvl="1">
              <a:buFont typeface="Courier New"/>
              <a:buChar char="o"/>
            </a:pPr>
            <a:r>
              <a:rPr lang="en-US">
                <a:latin typeface="Tahoma"/>
                <a:ea typeface="Tahoma"/>
                <a:cs typeface="Tahoma"/>
              </a:rPr>
              <a:t>ROS2 (Robot Operating System 2):</a:t>
            </a:r>
            <a:endParaRPr lang="en-US"/>
          </a:p>
          <a:p>
            <a:pPr lvl="2">
              <a:buFont typeface="Wingdings"/>
              <a:buChar char="§"/>
            </a:pPr>
            <a:r>
              <a:rPr lang="en-US">
                <a:latin typeface="Tahoma"/>
                <a:ea typeface="Tahoma"/>
                <a:cs typeface="Tahoma"/>
              </a:rPr>
              <a:t>A flexible framework for writing robot software</a:t>
            </a:r>
          </a:p>
          <a:p>
            <a:pPr lvl="2">
              <a:buFont typeface="Wingdings"/>
              <a:buChar char="§"/>
            </a:pPr>
            <a:r>
              <a:rPr lang="en-US">
                <a:latin typeface="Tahoma"/>
                <a:ea typeface="Tahoma"/>
                <a:cs typeface="Tahoma"/>
              </a:rPr>
              <a:t>Provides a collection of tools, libraries, and conventions for robot development</a:t>
            </a:r>
            <a:endParaRPr lang="en-US"/>
          </a:p>
          <a:p>
            <a:pPr lvl="2">
              <a:buFont typeface="Wingdings"/>
              <a:buChar char="§"/>
            </a:pPr>
            <a:r>
              <a:rPr lang="en-US">
                <a:latin typeface="Tahoma"/>
                <a:ea typeface="Tahoma"/>
                <a:cs typeface="Tahoma"/>
              </a:rPr>
              <a:t>Handles communication between different parts of a robotic system</a:t>
            </a:r>
            <a:endParaRPr lang="en-US"/>
          </a:p>
          <a:p>
            <a:pPr lvl="2">
              <a:buFont typeface="Wingdings"/>
              <a:buChar char="§"/>
            </a:pPr>
            <a:r>
              <a:rPr lang="en-US">
                <a:latin typeface="Tahoma"/>
                <a:ea typeface="Tahoma"/>
                <a:cs typeface="Tahoma"/>
              </a:rPr>
              <a:t>Supports multiple programming languages (C++, Python, etc.)</a:t>
            </a:r>
          </a:p>
          <a:p>
            <a:pPr lvl="2">
              <a:buFont typeface="Wingdings"/>
              <a:buChar char="§"/>
            </a:pPr>
            <a:r>
              <a:rPr lang="en-US">
                <a:latin typeface="Tahoma"/>
                <a:ea typeface="Tahoma"/>
                <a:cs typeface="Tahoma"/>
              </a:rPr>
              <a:t>Designed for distributed computing and real-time systems</a:t>
            </a:r>
          </a:p>
          <a:p>
            <a:pPr lvl="2">
              <a:buFont typeface="Wingdings"/>
              <a:buChar char="§"/>
            </a:pPr>
            <a:r>
              <a:rPr lang="en-US">
                <a:latin typeface="Tahoma"/>
                <a:ea typeface="Tahoma"/>
                <a:cs typeface="Tahoma"/>
              </a:rPr>
              <a:t>Used for both simulated and physical robots</a:t>
            </a:r>
          </a:p>
          <a:p>
            <a:pPr lvl="1">
              <a:buFont typeface="Courier New"/>
              <a:buChar char="o"/>
            </a:pPr>
            <a:r>
              <a:rPr lang="en-US">
                <a:latin typeface="Tahoma"/>
                <a:ea typeface="Tahoma"/>
                <a:cs typeface="Tahoma"/>
              </a:rPr>
              <a:t>Gazebo:</a:t>
            </a:r>
          </a:p>
          <a:p>
            <a:pPr lvl="2">
              <a:buFont typeface="Wingdings"/>
              <a:buChar char="§"/>
            </a:pPr>
            <a:r>
              <a:rPr lang="en-US">
                <a:latin typeface="Tahoma"/>
                <a:ea typeface="Tahoma"/>
                <a:cs typeface="Tahoma"/>
              </a:rPr>
              <a:t>A 3D dynamic simulator for robots</a:t>
            </a:r>
          </a:p>
          <a:p>
            <a:pPr lvl="2">
              <a:buFont typeface="Wingdings"/>
              <a:buChar char="§"/>
            </a:pPr>
            <a:r>
              <a:rPr lang="en-US">
                <a:latin typeface="Tahoma"/>
                <a:ea typeface="Tahoma"/>
                <a:cs typeface="Tahoma"/>
              </a:rPr>
              <a:t>Provides accurate simulation of robots in complex indoor and outdoor environments</a:t>
            </a:r>
          </a:p>
          <a:p>
            <a:pPr lvl="2">
              <a:buFont typeface="Wingdings"/>
              <a:buChar char="§"/>
            </a:pPr>
            <a:r>
              <a:rPr lang="en-US">
                <a:latin typeface="Tahoma"/>
                <a:ea typeface="Tahoma"/>
                <a:cs typeface="Tahoma"/>
              </a:rPr>
              <a:t>Offers realistic sensor feedback and physically plausible interactions</a:t>
            </a:r>
          </a:p>
          <a:p>
            <a:pPr lvl="2">
              <a:buFont typeface="Wingdings"/>
              <a:buChar char="§"/>
            </a:pPr>
            <a:r>
              <a:rPr lang="en-US">
                <a:latin typeface="Tahoma"/>
                <a:ea typeface="Tahoma"/>
                <a:cs typeface="Tahoma"/>
              </a:rPr>
              <a:t>Can simulate multiple robots</a:t>
            </a:r>
          </a:p>
          <a:p>
            <a:pPr lvl="2">
              <a:buFont typeface="Wingdings"/>
              <a:buChar char="§"/>
            </a:pPr>
            <a:r>
              <a:rPr lang="en-US">
                <a:latin typeface="Tahoma"/>
                <a:ea typeface="Tahoma"/>
                <a:cs typeface="Tahoma"/>
              </a:rPr>
              <a:t>Often used in conjunction with ROS/ROS2 for testing and development</a:t>
            </a:r>
          </a:p>
          <a:p>
            <a:pPr marL="323850" indent="-32385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2877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26F10-1809-D15D-B06C-CE6BAB4E9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313" y="827939"/>
            <a:ext cx="8025619" cy="692957"/>
          </a:xfrm>
        </p:spPr>
        <p:txBody>
          <a:bodyPr/>
          <a:lstStyle/>
          <a:p>
            <a:r>
              <a:rPr lang="en-US">
                <a:latin typeface="Tahoma"/>
                <a:ea typeface="Tahoma"/>
                <a:cs typeface="Tahoma"/>
              </a:rPr>
              <a:t>ROS2-GZ bridge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11D906-BDE4-9A4D-485B-0BF06804F9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B10A25-7BD5-4B48-B586-8598ACB61EAE}" type="datetime1">
              <a:rPr lang="en-US" noProof="0" smtClean="0"/>
              <a:t>10/13/2024</a:t>
            </a:fld>
            <a:endParaRPr lang="en-US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BD204C-AD41-B515-C77E-E31E6DEDDAD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11314" y="1809605"/>
            <a:ext cx="6384623" cy="2568049"/>
          </a:xfrm>
        </p:spPr>
        <p:txBody>
          <a:bodyPr vert="horz" lIns="0" tIns="0" rIns="0" bIns="0" rtlCol="0" anchor="t">
            <a:normAutofit/>
          </a:bodyPr>
          <a:lstStyle/>
          <a:p>
            <a:pPr marL="323850" indent="-323850"/>
            <a:r>
              <a:rPr lang="en-US">
                <a:latin typeface="Tahoma"/>
                <a:ea typeface="Tahoma"/>
                <a:cs typeface="Tahoma"/>
              </a:rPr>
              <a:t>Configured using bluerov2_ros_gz_bridge.yaml</a:t>
            </a:r>
          </a:p>
          <a:p>
            <a:pPr marL="323850" indent="-323850"/>
            <a:r>
              <a:rPr lang="en-US">
                <a:latin typeface="Tahoma"/>
                <a:ea typeface="Tahoma"/>
                <a:cs typeface="Tahoma"/>
              </a:rPr>
              <a:t>Gazebo is the simulator, and ROS2 is the robot computer</a:t>
            </a:r>
            <a:endParaRPr lang="en-US"/>
          </a:p>
          <a:p>
            <a:pPr marL="323850" indent="-323850"/>
            <a:r>
              <a:rPr lang="en-US">
                <a:latin typeface="Tahoma"/>
                <a:ea typeface="Tahoma"/>
                <a:cs typeface="Tahoma"/>
              </a:rPr>
              <a:t>Environment and robot measurements: Gazebo ---&gt; ROS2</a:t>
            </a:r>
            <a:endParaRPr lang="en-US"/>
          </a:p>
          <a:p>
            <a:pPr marL="323850" indent="-323850"/>
            <a:r>
              <a:rPr lang="en-US">
                <a:latin typeface="Tahoma"/>
                <a:ea typeface="Tahoma"/>
                <a:cs typeface="Tahoma"/>
              </a:rPr>
              <a:t>Robot commands: ROS2 ---&gt; Gazebo</a:t>
            </a:r>
            <a:endParaRPr lang="en-US"/>
          </a:p>
        </p:txBody>
      </p:sp>
      <p:pic>
        <p:nvPicPr>
          <p:cNvPr id="5" name="Picture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2A506C63-A3C8-BA6A-56F3-EA4B0BBAA2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6900" y="689437"/>
            <a:ext cx="4087495" cy="3595370"/>
          </a:xfrm>
          <a:prstGeom prst="rect">
            <a:avLst/>
          </a:prstGeom>
        </p:spPr>
      </p:pic>
      <p:pic>
        <p:nvPicPr>
          <p:cNvPr id="6" name="Picture 5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4C076FE2-06E5-D43F-ABAF-6B6FFE297B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200" y="4599239"/>
            <a:ext cx="10779760" cy="1743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8491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0201-B609-473C-E0C7-BE55303A9C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701" y="897231"/>
            <a:ext cx="8025619" cy="692957"/>
          </a:xfrm>
        </p:spPr>
        <p:txBody>
          <a:bodyPr/>
          <a:lstStyle/>
          <a:p>
            <a:r>
              <a:rPr lang="nb-NO" err="1">
                <a:latin typeface="Tahoma"/>
                <a:ea typeface="Tahoma"/>
                <a:cs typeface="Tahoma"/>
              </a:rPr>
              <a:t>rqt_graph</a:t>
            </a:r>
            <a:endParaRPr lang="nb-NO" err="1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6E0ECC8-59E1-011C-02E2-6525E54C34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B10A25-7BD5-4B48-B586-8598ACB61EAE}" type="datetime1">
              <a:rPr lang="en-US" noProof="0" smtClean="0"/>
              <a:t>10/13/2024</a:t>
            </a:fld>
            <a:endParaRPr lang="en-US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AA86D6-922C-7C40-A828-B549EF9E98C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23871" y="1888233"/>
            <a:ext cx="3307874" cy="3953503"/>
          </a:xfrm>
        </p:spPr>
        <p:txBody>
          <a:bodyPr vert="horz" lIns="0" tIns="0" rIns="0" bIns="0" rtlCol="0" anchor="t">
            <a:normAutofit/>
          </a:bodyPr>
          <a:lstStyle/>
          <a:p>
            <a:pPr marL="323850" indent="-323850"/>
            <a:r>
              <a:rPr lang="nb-NO" sz="1600" err="1">
                <a:latin typeface="Tahoma"/>
                <a:ea typeface="Tahoma"/>
                <a:cs typeface="Tahoma"/>
              </a:rPr>
              <a:t>Namespace</a:t>
            </a:r>
            <a:r>
              <a:rPr lang="nb-NO" sz="1600">
                <a:latin typeface="Tahoma"/>
                <a:ea typeface="Tahoma"/>
                <a:cs typeface="Tahoma"/>
              </a:rPr>
              <a:t>: bluerov2</a:t>
            </a:r>
          </a:p>
          <a:p>
            <a:pPr marL="323850" indent="-323850"/>
            <a:r>
              <a:rPr lang="nb-NO" sz="1600">
                <a:latin typeface="Tahoma"/>
                <a:ea typeface="Tahoma"/>
                <a:cs typeface="Tahoma"/>
              </a:rPr>
              <a:t>Important nodes</a:t>
            </a:r>
            <a:endParaRPr lang="nb-NO" sz="1600"/>
          </a:p>
          <a:p>
            <a:pPr lvl="1">
              <a:buFont typeface="Courier New"/>
              <a:buChar char="o"/>
            </a:pPr>
            <a:r>
              <a:rPr lang="nb-NO" sz="1600">
                <a:latin typeface="Tahoma"/>
                <a:ea typeface="Tahoma"/>
                <a:cs typeface="Tahoma"/>
              </a:rPr>
              <a:t>/</a:t>
            </a:r>
            <a:r>
              <a:rPr lang="nb-NO" sz="1600" err="1">
                <a:latin typeface="Tahoma"/>
                <a:ea typeface="Tahoma"/>
                <a:cs typeface="Tahoma"/>
              </a:rPr>
              <a:t>ros_gz_bridge</a:t>
            </a:r>
            <a:endParaRPr lang="nb-NO" sz="1600">
              <a:latin typeface="Tahoma"/>
              <a:ea typeface="Tahoma"/>
              <a:cs typeface="Tahoma"/>
            </a:endParaRPr>
          </a:p>
          <a:p>
            <a:pPr lvl="1">
              <a:buFont typeface="Courier New"/>
              <a:buChar char="o"/>
            </a:pPr>
            <a:r>
              <a:rPr lang="nb-NO" sz="1600">
                <a:latin typeface="Tahoma"/>
                <a:ea typeface="Tahoma"/>
                <a:cs typeface="Tahoma"/>
              </a:rPr>
              <a:t>/</a:t>
            </a:r>
            <a:r>
              <a:rPr lang="nb-NO" sz="1600" err="1">
                <a:latin typeface="Tahoma"/>
                <a:ea typeface="Tahoma"/>
                <a:cs typeface="Tahoma"/>
              </a:rPr>
              <a:t>ekf_filter</a:t>
            </a:r>
            <a:endParaRPr lang="nb-NO" sz="1600">
              <a:latin typeface="Tahoma"/>
              <a:ea typeface="Tahoma"/>
              <a:cs typeface="Tahoma"/>
            </a:endParaRPr>
          </a:p>
          <a:p>
            <a:pPr lvl="1">
              <a:buFont typeface="Courier New"/>
              <a:buChar char="o"/>
            </a:pPr>
            <a:r>
              <a:rPr lang="nb-NO" sz="1600">
                <a:latin typeface="Tahoma"/>
                <a:ea typeface="Tahoma"/>
                <a:cs typeface="Tahoma"/>
              </a:rPr>
              <a:t>/</a:t>
            </a:r>
            <a:r>
              <a:rPr lang="nb-NO" sz="1600" err="1">
                <a:latin typeface="Tahoma"/>
                <a:ea typeface="Tahoma"/>
                <a:cs typeface="Tahoma"/>
              </a:rPr>
              <a:t>robot_state_publisher</a:t>
            </a:r>
            <a:endParaRPr lang="nb-NO" sz="1600">
              <a:latin typeface="Tahoma"/>
              <a:ea typeface="Tahoma"/>
              <a:cs typeface="Tahoma"/>
            </a:endParaRPr>
          </a:p>
          <a:p>
            <a:pPr lvl="1">
              <a:buFont typeface="Courier New"/>
              <a:buChar char="o"/>
            </a:pPr>
            <a:r>
              <a:rPr lang="nb-NO" sz="1600">
                <a:latin typeface="Tahoma"/>
                <a:ea typeface="Tahoma"/>
                <a:cs typeface="Tahoma"/>
              </a:rPr>
              <a:t>/</a:t>
            </a:r>
            <a:r>
              <a:rPr lang="nb-NO" sz="1600" err="1">
                <a:latin typeface="Tahoma"/>
                <a:ea typeface="Tahoma"/>
                <a:cs typeface="Tahoma"/>
              </a:rPr>
              <a:t>depth_sensor_from_odom</a:t>
            </a:r>
            <a:endParaRPr lang="nb-NO" sz="1600">
              <a:latin typeface="Tahoma"/>
              <a:ea typeface="Tahoma"/>
              <a:cs typeface="Tahoma"/>
            </a:endParaRPr>
          </a:p>
          <a:p>
            <a:pPr lvl="1">
              <a:buFont typeface="Courier New"/>
              <a:buChar char="o"/>
            </a:pPr>
            <a:r>
              <a:rPr lang="nb-NO" sz="1600">
                <a:latin typeface="Tahoma"/>
                <a:ea typeface="Tahoma"/>
                <a:cs typeface="Tahoma"/>
              </a:rPr>
              <a:t>/</a:t>
            </a:r>
            <a:r>
              <a:rPr lang="nb-NO" sz="1600" err="1">
                <a:latin typeface="Tahoma"/>
                <a:ea typeface="Tahoma"/>
                <a:cs typeface="Tahoma"/>
              </a:rPr>
              <a:t>noisy_odometry</a:t>
            </a:r>
            <a:endParaRPr lang="nb-NO" sz="1600">
              <a:latin typeface="Tahoma"/>
              <a:ea typeface="Tahoma"/>
              <a:cs typeface="Tahoma"/>
            </a:endParaRPr>
          </a:p>
          <a:p>
            <a:pPr lvl="1">
              <a:buFont typeface="Courier New"/>
              <a:buChar char="o"/>
            </a:pPr>
            <a:r>
              <a:rPr lang="nb-NO" sz="1600">
                <a:latin typeface="Tahoma"/>
                <a:ea typeface="Tahoma"/>
                <a:cs typeface="Tahoma"/>
              </a:rPr>
              <a:t>/</a:t>
            </a:r>
            <a:r>
              <a:rPr lang="nb-NO" sz="1600" err="1">
                <a:latin typeface="Tahoma"/>
                <a:ea typeface="Tahoma"/>
                <a:cs typeface="Tahoma"/>
              </a:rPr>
              <a:t>twist_stamper</a:t>
            </a:r>
            <a:endParaRPr lang="nb-NO" sz="1600">
              <a:latin typeface="Tahoma"/>
              <a:ea typeface="Tahoma"/>
              <a:cs typeface="Tahoma"/>
            </a:endParaRPr>
          </a:p>
          <a:p>
            <a:pPr marL="323850" indent="-323850"/>
            <a:r>
              <a:rPr lang="nb-NO" sz="1600">
                <a:latin typeface="Tahoma"/>
                <a:ea typeface="Tahoma"/>
                <a:cs typeface="Tahoma"/>
              </a:rPr>
              <a:t>Important </a:t>
            </a:r>
            <a:r>
              <a:rPr lang="nb-NO" sz="1600" err="1">
                <a:latin typeface="Tahoma"/>
                <a:ea typeface="Tahoma"/>
                <a:cs typeface="Tahoma"/>
              </a:rPr>
              <a:t>topics</a:t>
            </a:r>
            <a:endParaRPr lang="nb-NO" sz="1600" err="1"/>
          </a:p>
          <a:p>
            <a:pPr lvl="1">
              <a:buFont typeface="Courier New"/>
              <a:buChar char="o"/>
            </a:pPr>
            <a:r>
              <a:rPr lang="nb-NO" sz="1400">
                <a:latin typeface="Tahoma"/>
                <a:ea typeface="Tahoma"/>
                <a:cs typeface="Tahoma"/>
              </a:rPr>
              <a:t>/bluerov2</a:t>
            </a:r>
            <a:endParaRPr lang="nb-NO" sz="1400"/>
          </a:p>
          <a:p>
            <a:pPr lvl="1">
              <a:buFont typeface="Courier New"/>
              <a:buChar char="o"/>
            </a:pPr>
            <a:r>
              <a:rPr lang="nb-NO" sz="1400">
                <a:latin typeface="Tahoma"/>
                <a:ea typeface="Tahoma"/>
                <a:cs typeface="Tahoma"/>
              </a:rPr>
              <a:t>/</a:t>
            </a:r>
            <a:r>
              <a:rPr lang="nb-NO" sz="1400" err="1">
                <a:latin typeface="Tahoma"/>
                <a:ea typeface="Tahoma"/>
                <a:cs typeface="Tahoma"/>
              </a:rPr>
              <a:t>tf</a:t>
            </a:r>
            <a:endParaRPr lang="nb-NO" sz="1400">
              <a:latin typeface="Tahoma"/>
              <a:ea typeface="Tahoma"/>
              <a:cs typeface="Tahoma"/>
            </a:endParaRPr>
          </a:p>
          <a:p>
            <a:pPr lvl="1">
              <a:buFont typeface="Courier New"/>
              <a:buChar char="o"/>
            </a:pPr>
            <a:r>
              <a:rPr lang="nb-NO" sz="1400">
                <a:latin typeface="Tahoma"/>
                <a:ea typeface="Tahoma"/>
                <a:cs typeface="Tahoma"/>
              </a:rPr>
              <a:t>/</a:t>
            </a:r>
            <a:r>
              <a:rPr lang="nb-NO" sz="1400" err="1">
                <a:latin typeface="Tahoma"/>
                <a:ea typeface="Tahoma"/>
                <a:cs typeface="Tahoma"/>
              </a:rPr>
              <a:t>robot_description</a:t>
            </a:r>
            <a:endParaRPr lang="nb-NO" sz="1400">
              <a:latin typeface="Tahoma"/>
              <a:ea typeface="Tahoma"/>
              <a:cs typeface="Tahoma"/>
            </a:endParaRPr>
          </a:p>
          <a:p>
            <a:pPr lvl="1">
              <a:buFont typeface="Courier New"/>
              <a:buChar char="o"/>
            </a:pPr>
            <a:r>
              <a:rPr lang="nb-NO" sz="1400" err="1">
                <a:latin typeface="Tahoma"/>
                <a:ea typeface="Tahoma"/>
                <a:cs typeface="Tahoma"/>
              </a:rPr>
              <a:t>odometry</a:t>
            </a:r>
            <a:endParaRPr lang="nb-NO" sz="1400" err="1"/>
          </a:p>
          <a:p>
            <a:pPr lvl="1">
              <a:buFont typeface="Courier New"/>
              <a:buChar char="o"/>
            </a:pPr>
            <a:r>
              <a:rPr lang="nb-NO" sz="1400" err="1">
                <a:latin typeface="Tahoma"/>
                <a:ea typeface="Tahoma"/>
                <a:cs typeface="Tahoma"/>
              </a:rPr>
              <a:t>odometry</a:t>
            </a:r>
            <a:r>
              <a:rPr lang="nb-NO" sz="1400">
                <a:latin typeface="Tahoma"/>
                <a:ea typeface="Tahoma"/>
                <a:cs typeface="Tahoma"/>
              </a:rPr>
              <a:t>/</a:t>
            </a:r>
            <a:r>
              <a:rPr lang="nb-NO" sz="1400" err="1">
                <a:latin typeface="Tahoma"/>
                <a:ea typeface="Tahoma"/>
                <a:cs typeface="Tahoma"/>
              </a:rPr>
              <a:t>filtered</a:t>
            </a:r>
            <a:endParaRPr lang="nb-NO" sz="1400" err="1"/>
          </a:p>
          <a:p>
            <a:pPr marL="323850" indent="-323850"/>
            <a:endParaRPr lang="nb-NO" sz="1600"/>
          </a:p>
          <a:p>
            <a:pPr marL="323850" indent="-323850"/>
            <a:endParaRPr lang="nb-NO" sz="1600"/>
          </a:p>
          <a:p>
            <a:pPr marL="323850" indent="-323850"/>
            <a:endParaRPr lang="nb-NO" sz="1600"/>
          </a:p>
          <a:p>
            <a:pPr marL="323850" indent="-323850"/>
            <a:endParaRPr lang="en-GB" sz="1600"/>
          </a:p>
        </p:txBody>
      </p:sp>
      <p:pic>
        <p:nvPicPr>
          <p:cNvPr id="5" name="Picture 4" descr="A diagram of a diagram&#10;&#10;Description automatically generated">
            <a:extLst>
              <a:ext uri="{FF2B5EF4-FFF2-40B4-BE49-F238E27FC236}">
                <a16:creationId xmlns:a16="http://schemas.microsoft.com/office/drawing/2014/main" id="{2E47AC3D-848F-DE04-E7BE-EE8B13CB6D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2639" y="0"/>
            <a:ext cx="79036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1666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494C2F-EB56-CCE6-8F1F-D7E937341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866" y="879894"/>
            <a:ext cx="8025619" cy="692957"/>
          </a:xfrm>
        </p:spPr>
        <p:txBody>
          <a:bodyPr/>
          <a:lstStyle/>
          <a:p>
            <a:r>
              <a:rPr lang="nb-NO">
                <a:latin typeface="Tahoma"/>
                <a:ea typeface="Tahoma"/>
                <a:cs typeface="Tahoma"/>
              </a:rPr>
              <a:t>TF2 </a:t>
            </a:r>
            <a:r>
              <a:rPr lang="nb-NO" err="1">
                <a:latin typeface="Tahoma"/>
                <a:ea typeface="Tahoma"/>
                <a:cs typeface="Tahoma"/>
              </a:rPr>
              <a:t>tree</a:t>
            </a:r>
            <a:endParaRPr lang="en-GB" err="1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CD7D15-18A4-3778-E021-209E61EF8E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B10A25-7BD5-4B48-B586-8598ACB61EAE}" type="datetime1">
              <a:rPr lang="en-US" noProof="0" smtClean="0"/>
              <a:t>10/13/2024</a:t>
            </a:fld>
            <a:endParaRPr lang="en-US" noProof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83D943FE-470E-E37F-A78F-DC367412322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49007" y="5187347"/>
            <a:ext cx="10737374" cy="957458"/>
          </a:xfrm>
        </p:spPr>
        <p:txBody>
          <a:bodyPr vert="horz" lIns="0" tIns="0" rIns="0" bIns="0" rtlCol="0" anchor="t">
            <a:normAutofit/>
          </a:bodyPr>
          <a:lstStyle/>
          <a:p>
            <a:pPr marL="323850" indent="-323850"/>
            <a:r>
              <a:rPr lang="nb-NO" sz="2000">
                <a:latin typeface="Tahoma"/>
                <a:ea typeface="Tahoma"/>
                <a:cs typeface="Tahoma"/>
              </a:rPr>
              <a:t>No bluerov2/</a:t>
            </a:r>
            <a:r>
              <a:rPr lang="nb-NO" sz="2000" err="1">
                <a:latin typeface="Tahoma"/>
                <a:ea typeface="Tahoma"/>
                <a:cs typeface="Tahoma"/>
              </a:rPr>
              <a:t>base_link</a:t>
            </a:r>
            <a:r>
              <a:rPr lang="nb-NO" sz="2000">
                <a:latin typeface="Tahoma"/>
                <a:ea typeface="Tahoma"/>
                <a:cs typeface="Tahoma"/>
              </a:rPr>
              <a:t>/</a:t>
            </a:r>
            <a:r>
              <a:rPr lang="nb-NO" sz="2000" err="1">
                <a:latin typeface="Tahoma"/>
                <a:ea typeface="Tahoma"/>
                <a:cs typeface="Tahoma"/>
              </a:rPr>
              <a:t>depth_sensor</a:t>
            </a:r>
            <a:r>
              <a:rPr lang="nb-NO" sz="2000">
                <a:latin typeface="Tahoma"/>
                <a:ea typeface="Tahoma"/>
                <a:cs typeface="Tahoma"/>
              </a:rPr>
              <a:t> </a:t>
            </a:r>
            <a:r>
              <a:rPr lang="nb-NO" sz="2000" err="1">
                <a:latin typeface="Tahoma"/>
                <a:ea typeface="Tahoma"/>
                <a:cs typeface="Tahoma"/>
              </a:rPr>
              <a:t>because</a:t>
            </a:r>
            <a:r>
              <a:rPr lang="nb-NO" sz="2000">
                <a:latin typeface="Tahoma"/>
                <a:ea typeface="Tahoma"/>
                <a:cs typeface="Tahoma"/>
              </a:rPr>
              <a:t> </a:t>
            </a:r>
            <a:r>
              <a:rPr lang="nb-NO" sz="2000" err="1">
                <a:latin typeface="Tahoma"/>
                <a:ea typeface="Tahoma"/>
                <a:cs typeface="Tahoma"/>
              </a:rPr>
              <a:t>the</a:t>
            </a:r>
            <a:r>
              <a:rPr lang="nb-NO" sz="2000">
                <a:latin typeface="Tahoma"/>
                <a:ea typeface="Tahoma"/>
                <a:cs typeface="Tahoma"/>
              </a:rPr>
              <a:t> </a:t>
            </a:r>
            <a:r>
              <a:rPr lang="nb-NO" sz="2000" err="1">
                <a:latin typeface="Tahoma"/>
                <a:ea typeface="Tahoma"/>
                <a:cs typeface="Tahoma"/>
              </a:rPr>
              <a:t>depth</a:t>
            </a:r>
            <a:r>
              <a:rPr lang="nb-NO" sz="2000">
                <a:latin typeface="Tahoma"/>
                <a:ea typeface="Tahoma"/>
                <a:cs typeface="Tahoma"/>
              </a:rPr>
              <a:t> sensor is </a:t>
            </a:r>
            <a:r>
              <a:rPr lang="nb-NO" sz="2000" err="1">
                <a:latin typeface="Tahoma"/>
                <a:ea typeface="Tahoma"/>
                <a:cs typeface="Tahoma"/>
              </a:rPr>
              <a:t>simulated</a:t>
            </a:r>
            <a:r>
              <a:rPr lang="nb-NO" sz="2000">
                <a:latin typeface="Tahoma"/>
                <a:ea typeface="Tahoma"/>
                <a:cs typeface="Tahoma"/>
              </a:rPr>
              <a:t> </a:t>
            </a:r>
            <a:r>
              <a:rPr lang="nb-NO" sz="2000" err="1">
                <a:latin typeface="Tahoma"/>
                <a:ea typeface="Tahoma"/>
                <a:cs typeface="Tahoma"/>
              </a:rPr>
              <a:t>using</a:t>
            </a:r>
            <a:r>
              <a:rPr lang="nb-NO" sz="2000">
                <a:latin typeface="Tahoma"/>
                <a:ea typeface="Tahoma"/>
                <a:cs typeface="Tahoma"/>
              </a:rPr>
              <a:t> pose z </a:t>
            </a:r>
            <a:r>
              <a:rPr lang="nb-NO" sz="2000" err="1">
                <a:latin typeface="Tahoma"/>
                <a:ea typeface="Tahoma"/>
                <a:cs typeface="Tahoma"/>
              </a:rPr>
              <a:t>measurements</a:t>
            </a:r>
            <a:r>
              <a:rPr lang="nb-NO" sz="2000">
                <a:latin typeface="Tahoma"/>
                <a:ea typeface="Tahoma"/>
                <a:cs typeface="Tahoma"/>
              </a:rPr>
              <a:t> from /</a:t>
            </a:r>
            <a:r>
              <a:rPr lang="nb-NO" sz="2000" err="1">
                <a:latin typeface="Tahoma"/>
                <a:ea typeface="Tahoma"/>
                <a:cs typeface="Tahoma"/>
              </a:rPr>
              <a:t>odometry</a:t>
            </a:r>
            <a:r>
              <a:rPr lang="nb-NO" sz="2000">
                <a:latin typeface="Tahoma"/>
                <a:ea typeface="Tahoma"/>
                <a:cs typeface="Tahoma"/>
              </a:rPr>
              <a:t> </a:t>
            </a:r>
            <a:r>
              <a:rPr lang="nb-NO" sz="2000" err="1">
                <a:latin typeface="Tahoma"/>
                <a:ea typeface="Tahoma"/>
                <a:cs typeface="Tahoma"/>
              </a:rPr>
              <a:t>with</a:t>
            </a:r>
            <a:r>
              <a:rPr lang="nb-NO" sz="2000">
                <a:latin typeface="Tahoma"/>
                <a:ea typeface="Tahoma"/>
                <a:cs typeface="Tahoma"/>
              </a:rPr>
              <a:t> </a:t>
            </a:r>
            <a:r>
              <a:rPr lang="nb-NO" sz="2000" err="1">
                <a:latin typeface="Tahoma"/>
                <a:ea typeface="Tahoma"/>
                <a:cs typeface="Tahoma"/>
              </a:rPr>
              <a:t>gaussian</a:t>
            </a:r>
            <a:r>
              <a:rPr lang="nb-NO" sz="2000">
                <a:latin typeface="Tahoma"/>
                <a:ea typeface="Tahoma"/>
                <a:cs typeface="Tahoma"/>
              </a:rPr>
              <a:t> </a:t>
            </a:r>
            <a:r>
              <a:rPr lang="nb-NO" sz="2000" err="1">
                <a:latin typeface="Tahoma"/>
                <a:ea typeface="Tahoma"/>
                <a:cs typeface="Tahoma"/>
              </a:rPr>
              <a:t>noise</a:t>
            </a:r>
            <a:r>
              <a:rPr lang="nb-NO" sz="2000">
                <a:latin typeface="Tahoma"/>
                <a:ea typeface="Tahoma"/>
                <a:cs typeface="Tahoma"/>
              </a:rPr>
              <a:t> </a:t>
            </a:r>
            <a:r>
              <a:rPr lang="nb-NO" sz="2000" err="1">
                <a:latin typeface="Tahoma"/>
                <a:ea typeface="Tahoma"/>
                <a:cs typeface="Tahoma"/>
              </a:rPr>
              <a:t>added</a:t>
            </a:r>
            <a:endParaRPr lang="nb-NO" sz="2000" err="1"/>
          </a:p>
          <a:p>
            <a:pPr marL="323850" indent="-323850"/>
            <a:endParaRPr lang="nb-NO" sz="2000"/>
          </a:p>
          <a:p>
            <a:pPr marL="323850" indent="-323850"/>
            <a:endParaRPr lang="nb-NO" sz="2000"/>
          </a:p>
          <a:p>
            <a:pPr marL="323850" indent="-323850"/>
            <a:endParaRPr lang="nb-NO" sz="2000"/>
          </a:p>
          <a:p>
            <a:pPr marL="323850" indent="-323850"/>
            <a:endParaRPr lang="en-GB" sz="2000"/>
          </a:p>
        </p:txBody>
      </p:sp>
      <p:pic>
        <p:nvPicPr>
          <p:cNvPr id="9" name="Picture 8" descr="A diagram of a network&#10;&#10;Description automatically generated">
            <a:extLst>
              <a:ext uri="{FF2B5EF4-FFF2-40B4-BE49-F238E27FC236}">
                <a16:creationId xmlns:a16="http://schemas.microsoft.com/office/drawing/2014/main" id="{A154D13B-3DB4-B424-EB0C-51B20586F3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26634"/>
            <a:ext cx="12192000" cy="2804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3175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5F6C0-92F9-6A2B-1104-94AAD2C44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ahoma"/>
                <a:ea typeface="Tahoma"/>
                <a:cs typeface="Tahoma"/>
              </a:rPr>
              <a:t>EKF – Robot Localization package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75653F8-8CA2-2969-D3B1-6B530C7F9A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B10A25-7BD5-4B48-B586-8598ACB61EAE}" type="datetime1">
              <a:rPr lang="en-US" noProof="0" smtClean="0"/>
              <a:t>10/13/2024</a:t>
            </a:fld>
            <a:endParaRPr lang="en-US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B551B9-0B55-EC77-54D2-DA05FE497AF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vert="horz" lIns="0" tIns="0" rIns="0" bIns="0" rtlCol="0" anchor="t">
            <a:normAutofit/>
          </a:bodyPr>
          <a:lstStyle/>
          <a:p>
            <a:pPr marL="323850" indent="-323850"/>
            <a:r>
              <a:rPr lang="en-US">
                <a:latin typeface="Tahoma"/>
                <a:ea typeface="Tahoma"/>
                <a:cs typeface="Tahoma"/>
              </a:rPr>
              <a:t>Implemented using ROS2 robot localization package</a:t>
            </a:r>
          </a:p>
          <a:p>
            <a:pPr marL="323850" indent="-323850"/>
            <a:r>
              <a:rPr lang="en-US">
                <a:latin typeface="Tahoma"/>
                <a:ea typeface="Tahoma"/>
                <a:cs typeface="Tahoma"/>
              </a:rPr>
              <a:t>Configured using bluerov2_ekf_config.yaml</a:t>
            </a:r>
          </a:p>
          <a:p>
            <a:pPr marL="323850" indent="-323850"/>
            <a:r>
              <a:rPr lang="en-US">
                <a:latin typeface="Tahoma"/>
                <a:ea typeface="Tahoma"/>
                <a:cs typeface="Tahoma"/>
              </a:rPr>
              <a:t>imu0: standard Gazebo IMU sensor</a:t>
            </a:r>
            <a:endParaRPr lang="en-US"/>
          </a:p>
          <a:p>
            <a:pPr lvl="1">
              <a:buFont typeface="Courier New"/>
              <a:buChar char="o"/>
            </a:pPr>
            <a:r>
              <a:rPr lang="en-US">
                <a:latin typeface="Tahoma"/>
                <a:ea typeface="Tahoma"/>
                <a:cs typeface="Tahoma"/>
              </a:rPr>
              <a:t>Orientations, angular velocities, linear accelerations</a:t>
            </a:r>
          </a:p>
          <a:p>
            <a:pPr marL="323850" indent="-323850"/>
            <a:r>
              <a:rPr lang="en-US">
                <a:latin typeface="Tahoma"/>
                <a:ea typeface="Tahoma"/>
                <a:cs typeface="Tahoma"/>
              </a:rPr>
              <a:t>twist0</a:t>
            </a:r>
          </a:p>
          <a:p>
            <a:pPr lvl="1">
              <a:buFont typeface="Courier New"/>
              <a:buChar char="o"/>
            </a:pPr>
            <a:r>
              <a:rPr lang="en-US">
                <a:latin typeface="Tahoma"/>
                <a:ea typeface="Tahoma"/>
                <a:cs typeface="Tahoma"/>
              </a:rPr>
              <a:t>Linear velocities</a:t>
            </a:r>
          </a:p>
          <a:p>
            <a:pPr marL="323850" indent="-323850"/>
            <a:r>
              <a:rPr lang="en-US">
                <a:latin typeface="Tahoma"/>
                <a:ea typeface="Tahoma"/>
                <a:cs typeface="Tahoma"/>
              </a:rPr>
              <a:t>odom0</a:t>
            </a:r>
          </a:p>
          <a:p>
            <a:pPr lvl="1">
              <a:buFont typeface="Courier New"/>
              <a:buChar char="o"/>
            </a:pPr>
            <a:r>
              <a:rPr lang="en-US" sz="1900">
                <a:latin typeface="Tahoma"/>
                <a:ea typeface="Tahoma"/>
                <a:cs typeface="Tahoma"/>
              </a:rPr>
              <a:t>Only pose z</a:t>
            </a:r>
            <a:endParaRPr lang="en-US">
              <a:latin typeface="Tahoma"/>
              <a:ea typeface="Tahoma"/>
              <a:cs typeface="Tahoma"/>
            </a:endParaRPr>
          </a:p>
          <a:p>
            <a:pPr marL="323850" indent="-323850"/>
            <a:r>
              <a:rPr lang="en-US">
                <a:latin typeface="Tahoma"/>
                <a:ea typeface="Tahoma"/>
                <a:cs typeface="Tahoma"/>
              </a:rPr>
              <a:t>Can be tuned through the </a:t>
            </a:r>
            <a:r>
              <a:rPr lang="en-US" err="1">
                <a:latin typeface="Tahoma"/>
                <a:ea typeface="Tahoma"/>
                <a:cs typeface="Tahoma"/>
              </a:rPr>
              <a:t>defintion</a:t>
            </a:r>
            <a:r>
              <a:rPr lang="en-US">
                <a:latin typeface="Tahoma"/>
                <a:ea typeface="Tahoma"/>
                <a:cs typeface="Tahoma"/>
              </a:rPr>
              <a:t> of the covariances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6254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4FD87-A0BF-FA90-C2C7-C73075F369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ahoma"/>
                <a:ea typeface="Tahoma"/>
                <a:cs typeface="Tahoma"/>
              </a:rPr>
              <a:t>EKF - Introduction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04424A-11E4-4B88-520F-9D27ED6054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B10A25-7BD5-4B48-B586-8598ACB61EAE}" type="datetime1">
              <a:rPr lang="en-US" noProof="0" smtClean="0"/>
              <a:t>10/13/2024</a:t>
            </a:fld>
            <a:endParaRPr lang="en-US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5EBA97-634D-578A-C8D5-8880DDAC90E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vert="horz" lIns="0" tIns="0" rIns="0" bIns="0" rtlCol="0" anchor="t">
            <a:normAutofit fontScale="85000" lnSpcReduction="20000"/>
          </a:bodyPr>
          <a:lstStyle/>
          <a:p>
            <a:pPr marL="323850" indent="-323850"/>
            <a:r>
              <a:rPr lang="en-US">
                <a:latin typeface="Tahoma"/>
                <a:ea typeface="Tahoma"/>
                <a:cs typeface="Tahoma"/>
              </a:rPr>
              <a:t>Purpose: State estimation for nonlinear systems </a:t>
            </a:r>
          </a:p>
          <a:p>
            <a:pPr lvl="1"/>
            <a:r>
              <a:rPr lang="en-US">
                <a:latin typeface="Tahoma"/>
                <a:ea typeface="Tahoma"/>
                <a:cs typeface="Tahoma"/>
              </a:rPr>
              <a:t>Estimates the state of a dynamic system from noisy measurements</a:t>
            </a:r>
            <a:endParaRPr lang="en-US"/>
          </a:p>
          <a:p>
            <a:pPr lvl="1"/>
            <a:r>
              <a:rPr lang="en-US">
                <a:latin typeface="Tahoma"/>
                <a:ea typeface="Tahoma"/>
                <a:cs typeface="Tahoma"/>
              </a:rPr>
              <a:t>Crucial for robotics, autonomous systems, and control applications</a:t>
            </a:r>
            <a:endParaRPr lang="en-US"/>
          </a:p>
          <a:p>
            <a:pPr marL="323850" indent="-323850"/>
            <a:r>
              <a:rPr lang="en-US">
                <a:latin typeface="Tahoma"/>
                <a:ea typeface="Tahoma"/>
                <a:cs typeface="Tahoma"/>
              </a:rPr>
              <a:t>Extends the linear Kalman Filter to nonlinear systems </a:t>
            </a:r>
          </a:p>
          <a:p>
            <a:pPr lvl="1"/>
            <a:r>
              <a:rPr lang="en-US">
                <a:latin typeface="Tahoma"/>
                <a:ea typeface="Tahoma"/>
                <a:cs typeface="Tahoma"/>
              </a:rPr>
              <a:t>Uses local linearization around the current state estimate</a:t>
            </a:r>
          </a:p>
          <a:p>
            <a:pPr marL="323850" indent="-323850"/>
            <a:r>
              <a:rPr lang="en-US">
                <a:latin typeface="Tahoma"/>
                <a:ea typeface="Tahoma"/>
                <a:cs typeface="Tahoma"/>
              </a:rPr>
              <a:t>Key applications: </a:t>
            </a:r>
          </a:p>
          <a:p>
            <a:pPr lvl="1"/>
            <a:r>
              <a:rPr lang="en-US">
                <a:latin typeface="Tahoma"/>
                <a:ea typeface="Tahoma"/>
                <a:cs typeface="Tahoma"/>
              </a:rPr>
              <a:t>Robot localization and navigation</a:t>
            </a:r>
          </a:p>
          <a:p>
            <a:pPr lvl="1"/>
            <a:r>
              <a:rPr lang="en-US">
                <a:latin typeface="Tahoma"/>
                <a:ea typeface="Tahoma"/>
                <a:cs typeface="Tahoma"/>
              </a:rPr>
              <a:t>Sensor fusion in autonomous vehicles</a:t>
            </a:r>
          </a:p>
          <a:p>
            <a:pPr lvl="1"/>
            <a:r>
              <a:rPr lang="en-US">
                <a:latin typeface="Tahoma"/>
                <a:ea typeface="Tahoma"/>
                <a:cs typeface="Tahoma"/>
              </a:rPr>
              <a:t>Spacecraft attitude determination</a:t>
            </a:r>
          </a:p>
          <a:p>
            <a:pPr lvl="1"/>
            <a:r>
              <a:rPr lang="en-US">
                <a:latin typeface="Tahoma"/>
                <a:ea typeface="Tahoma"/>
                <a:cs typeface="Tahoma"/>
              </a:rPr>
              <a:t>Target tracking in radar systems</a:t>
            </a:r>
          </a:p>
          <a:p>
            <a:pPr marL="323850" indent="-323850"/>
            <a:r>
              <a:rPr lang="en-US">
                <a:latin typeface="Tahoma"/>
                <a:ea typeface="Tahoma"/>
                <a:cs typeface="Tahoma"/>
              </a:rPr>
              <a:t>Addresses challenges of: </a:t>
            </a:r>
          </a:p>
          <a:p>
            <a:pPr lvl="1"/>
            <a:r>
              <a:rPr lang="en-US">
                <a:latin typeface="Tahoma"/>
                <a:ea typeface="Tahoma"/>
                <a:cs typeface="Tahoma"/>
              </a:rPr>
              <a:t>System nonlinearity</a:t>
            </a:r>
          </a:p>
          <a:p>
            <a:pPr lvl="1"/>
            <a:r>
              <a:rPr lang="en-US">
                <a:latin typeface="Tahoma"/>
                <a:ea typeface="Tahoma"/>
                <a:cs typeface="Tahoma"/>
              </a:rPr>
              <a:t>Measurement and process noise</a:t>
            </a:r>
          </a:p>
          <a:p>
            <a:pPr lvl="1"/>
            <a:r>
              <a:rPr lang="en-US">
                <a:latin typeface="Tahoma"/>
                <a:ea typeface="Tahoma"/>
                <a:cs typeface="Tahoma"/>
              </a:rPr>
              <a:t>Multi-sensor integration</a:t>
            </a:r>
          </a:p>
          <a:p>
            <a:pPr marL="323850" indent="-32385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1200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033921-FDDD-4AF3-2405-9C380B59E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020E50"/>
                </a:solidFill>
                <a:latin typeface="Tahoma"/>
                <a:ea typeface="Tahoma"/>
                <a:cs typeface="Tahoma"/>
              </a:rPr>
              <a:t>EKF algorithm</a:t>
            </a:r>
            <a:endParaRPr lang="en-US">
              <a:solidFill>
                <a:srgbClr val="020E50"/>
              </a:solidFill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43B6E0-3186-BD4E-D76B-651594064D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B10A25-7BD5-4B48-B586-8598ACB61EAE}" type="datetime1">
              <a:rPr lang="en-US" noProof="0" smtClean="0"/>
              <a:t>10/13/2024</a:t>
            </a:fld>
            <a:endParaRPr lang="en-US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B9E930-B92A-BE9D-77BA-230374EDF5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vert="horz" lIns="0" tIns="0" rIns="0" bIns="0" rtlCol="0" anchor="t">
            <a:normAutofit/>
          </a:bodyPr>
          <a:lstStyle/>
          <a:p>
            <a:pPr marL="323850" indent="-323850"/>
            <a:r>
              <a:rPr lang="en-US">
                <a:latin typeface="Tahoma"/>
                <a:ea typeface="Tahoma"/>
                <a:cs typeface="Tahoma"/>
              </a:rPr>
              <a:t>The EKF algorithm aims to estimate the full 3D pose and velocity (6 pose states and 6 velocity states) of the robot over time</a:t>
            </a:r>
            <a:endParaRPr lang="en-US"/>
          </a:p>
          <a:p>
            <a:pPr marL="323850" indent="-323850"/>
            <a:r>
              <a:rPr lang="en-US">
                <a:latin typeface="Tahoma"/>
                <a:ea typeface="Tahoma"/>
                <a:cs typeface="Tahoma"/>
              </a:rPr>
              <a:t>Consists of two steps: prediction and update</a:t>
            </a:r>
          </a:p>
          <a:p>
            <a:pPr marL="323850" indent="-323850"/>
            <a:r>
              <a:rPr lang="en-US">
                <a:latin typeface="Tahoma"/>
                <a:ea typeface="Tahoma"/>
                <a:cs typeface="Tahoma"/>
              </a:rPr>
              <a:t>For more details, see Moore, T., &amp; Stouch, D. (2016). A generalized extended </a:t>
            </a:r>
            <a:r>
              <a:rPr lang="en-US" err="1">
                <a:latin typeface="Tahoma"/>
                <a:ea typeface="Tahoma"/>
                <a:cs typeface="Tahoma"/>
              </a:rPr>
              <a:t>kalman</a:t>
            </a:r>
            <a:r>
              <a:rPr lang="en-US">
                <a:latin typeface="Tahoma"/>
                <a:ea typeface="Tahoma"/>
                <a:cs typeface="Tahoma"/>
              </a:rPr>
              <a:t> filter implementation for the robot operating system. In Intelligent Autonomous Systems 13: Proceedings of the 13th International Conference IAS-13 (pp. 335-348). Springer International Publishing.</a:t>
            </a:r>
          </a:p>
          <a:p>
            <a:pPr marL="323850" indent="-323850"/>
            <a:endParaRPr lang="en-US" i="1" baseline="-25000">
              <a:latin typeface="Tahoma"/>
              <a:ea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3802478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59EA2E-F3F2-72A9-064B-5A8FFF492C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0472" y="879894"/>
            <a:ext cx="9290826" cy="692957"/>
          </a:xfrm>
        </p:spPr>
        <p:txBody>
          <a:bodyPr>
            <a:normAutofit fontScale="90000"/>
          </a:bodyPr>
          <a:lstStyle/>
          <a:p>
            <a:r>
              <a:rPr lang="en-US">
                <a:solidFill>
                  <a:srgbClr val="020E50"/>
                </a:solidFill>
                <a:latin typeface="Tahoma"/>
                <a:ea typeface="Tahoma"/>
                <a:cs typeface="Tahoma"/>
              </a:rPr>
              <a:t>EKF algorithm – Robot state and measurements</a:t>
            </a:r>
            <a:endParaRPr lang="en-US">
              <a:latin typeface="Tahoma"/>
              <a:ea typeface="Tahoma"/>
              <a:cs typeface="Tahoma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2105712-711E-0BFA-F2CC-713D094A93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B10A25-7BD5-4B48-B586-8598ACB61EAE}" type="datetime1">
              <a:rPr lang="en-US" noProof="0" smtClean="0"/>
              <a:t>10/13/2024</a:t>
            </a:fld>
            <a:endParaRPr lang="en-US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03B77B-F77A-AB39-476C-2DDE37FD8D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vert="horz" lIns="0" tIns="0" rIns="0" bIns="0" rtlCol="0" anchor="t">
            <a:normAutofit/>
          </a:bodyPr>
          <a:lstStyle/>
          <a:p>
            <a:pPr marL="323850" indent="-323850"/>
            <a:r>
              <a:rPr lang="en-US">
                <a:latin typeface="Tahoma"/>
                <a:ea typeface="Tahoma"/>
                <a:cs typeface="Tahoma"/>
              </a:rPr>
              <a:t>Robot state: </a:t>
            </a:r>
            <a:r>
              <a:rPr lang="en-US" b="1" i="1" err="1">
                <a:latin typeface="Tahoma"/>
                <a:ea typeface="Tahoma"/>
                <a:cs typeface="Tahoma"/>
              </a:rPr>
              <a:t>x</a:t>
            </a:r>
            <a:r>
              <a:rPr lang="en-US" sz="1500" i="1" baseline="-25000" err="1">
                <a:latin typeface="Tahoma"/>
                <a:ea typeface="Tahoma"/>
                <a:cs typeface="Tahoma"/>
              </a:rPr>
              <a:t>k</a:t>
            </a:r>
            <a:r>
              <a:rPr lang="en-US">
                <a:latin typeface="Tahoma"/>
                <a:ea typeface="Tahoma"/>
                <a:cs typeface="Tahoma"/>
              </a:rPr>
              <a:t> = </a:t>
            </a:r>
            <a:r>
              <a:rPr lang="en-US" i="1">
                <a:latin typeface="Tahoma"/>
                <a:ea typeface="Tahoma"/>
                <a:cs typeface="Tahoma"/>
              </a:rPr>
              <a:t>f(</a:t>
            </a:r>
            <a:r>
              <a:rPr lang="en-US" b="1" i="1">
                <a:latin typeface="Tahoma"/>
                <a:ea typeface="Tahoma"/>
                <a:cs typeface="Tahoma"/>
              </a:rPr>
              <a:t>x</a:t>
            </a:r>
            <a:r>
              <a:rPr lang="en-US" sz="1500" i="1" baseline="-25000">
                <a:latin typeface="Tahoma"/>
                <a:ea typeface="Tahoma"/>
                <a:cs typeface="Tahoma"/>
              </a:rPr>
              <a:t>k-1</a:t>
            </a:r>
            <a:r>
              <a:rPr lang="en-US" i="1">
                <a:latin typeface="Tahoma"/>
                <a:ea typeface="Tahoma"/>
                <a:cs typeface="Tahoma"/>
              </a:rPr>
              <a:t>)</a:t>
            </a:r>
            <a:r>
              <a:rPr lang="en-US">
                <a:latin typeface="Tahoma"/>
                <a:ea typeface="Tahoma"/>
                <a:cs typeface="Tahoma"/>
              </a:rPr>
              <a:t> + </a:t>
            </a:r>
            <a:r>
              <a:rPr lang="en-US" b="1" i="1">
                <a:latin typeface="Tahoma"/>
                <a:ea typeface="Tahoma"/>
                <a:cs typeface="Tahoma"/>
              </a:rPr>
              <a:t>w</a:t>
            </a:r>
            <a:r>
              <a:rPr lang="en-US" sz="1500" i="1" baseline="-25000">
                <a:latin typeface="Tahoma"/>
                <a:ea typeface="Tahoma"/>
                <a:cs typeface="Tahoma"/>
              </a:rPr>
              <a:t>k-1</a:t>
            </a:r>
            <a:endParaRPr lang="en-US" sz="1500">
              <a:latin typeface="Tahoma"/>
              <a:ea typeface="Tahoma"/>
              <a:cs typeface="Tahoma"/>
            </a:endParaRPr>
          </a:p>
          <a:p>
            <a:pPr lvl="1">
              <a:buFont typeface="Courier New,monospace"/>
              <a:buChar char="o"/>
            </a:pPr>
            <a:r>
              <a:rPr lang="en-US" b="1" i="1" err="1">
                <a:latin typeface="Tahoma"/>
                <a:ea typeface="Tahoma"/>
                <a:cs typeface="Tahoma"/>
              </a:rPr>
              <a:t>x</a:t>
            </a:r>
            <a:r>
              <a:rPr lang="en-US" sz="1400" b="1" baseline="-25000" err="1">
                <a:latin typeface="Tahoma"/>
                <a:ea typeface="Tahoma"/>
                <a:cs typeface="Tahoma"/>
              </a:rPr>
              <a:t>k</a:t>
            </a:r>
            <a:r>
              <a:rPr lang="en-US">
                <a:latin typeface="Tahoma"/>
                <a:ea typeface="Tahoma"/>
                <a:cs typeface="Tahoma"/>
              </a:rPr>
              <a:t> is the 12-dimensional state vector (x, y, z, roll, pitch, yaw, </a:t>
            </a:r>
            <a:r>
              <a:rPr lang="en-US" err="1">
                <a:latin typeface="Tahoma"/>
                <a:ea typeface="Tahoma"/>
                <a:cs typeface="Tahoma"/>
              </a:rPr>
              <a:t>vx</a:t>
            </a:r>
            <a:r>
              <a:rPr lang="en-US">
                <a:latin typeface="Tahoma"/>
                <a:ea typeface="Tahoma"/>
                <a:cs typeface="Tahoma"/>
              </a:rPr>
              <a:t>, </a:t>
            </a:r>
            <a:r>
              <a:rPr lang="en-US" err="1">
                <a:latin typeface="Tahoma"/>
                <a:ea typeface="Tahoma"/>
                <a:cs typeface="Tahoma"/>
              </a:rPr>
              <a:t>vy</a:t>
            </a:r>
            <a:r>
              <a:rPr lang="en-US">
                <a:latin typeface="Tahoma"/>
                <a:ea typeface="Tahoma"/>
                <a:cs typeface="Tahoma"/>
              </a:rPr>
              <a:t>, </a:t>
            </a:r>
            <a:r>
              <a:rPr lang="en-US" err="1">
                <a:latin typeface="Tahoma"/>
                <a:ea typeface="Tahoma"/>
                <a:cs typeface="Tahoma"/>
              </a:rPr>
              <a:t>vz</a:t>
            </a:r>
            <a:r>
              <a:rPr lang="en-US">
                <a:latin typeface="Tahoma"/>
                <a:ea typeface="Tahoma"/>
                <a:cs typeface="Tahoma"/>
              </a:rPr>
              <a:t>, </a:t>
            </a:r>
            <a:r>
              <a:rPr lang="en-US" err="1">
                <a:latin typeface="Tahoma"/>
                <a:ea typeface="Tahoma"/>
                <a:cs typeface="Tahoma"/>
              </a:rPr>
              <a:t>wx</a:t>
            </a:r>
            <a:r>
              <a:rPr lang="en-US">
                <a:latin typeface="Tahoma"/>
                <a:ea typeface="Tahoma"/>
                <a:cs typeface="Tahoma"/>
              </a:rPr>
              <a:t>, </a:t>
            </a:r>
            <a:r>
              <a:rPr lang="en-US" err="1">
                <a:latin typeface="Tahoma"/>
                <a:ea typeface="Tahoma"/>
                <a:cs typeface="Tahoma"/>
              </a:rPr>
              <a:t>wy</a:t>
            </a:r>
            <a:r>
              <a:rPr lang="en-US">
                <a:latin typeface="Tahoma"/>
                <a:ea typeface="Tahoma"/>
                <a:cs typeface="Tahoma"/>
              </a:rPr>
              <a:t>, </a:t>
            </a:r>
            <a:r>
              <a:rPr lang="en-US" err="1">
                <a:latin typeface="Tahoma"/>
                <a:ea typeface="Tahoma"/>
                <a:cs typeface="Tahoma"/>
              </a:rPr>
              <a:t>wz</a:t>
            </a:r>
            <a:r>
              <a:rPr lang="en-US">
                <a:latin typeface="Tahoma"/>
                <a:ea typeface="Tahoma"/>
                <a:cs typeface="Tahoma"/>
              </a:rPr>
              <a:t>) at time </a:t>
            </a:r>
            <a:r>
              <a:rPr lang="en-US" i="1">
                <a:latin typeface="Tahoma"/>
                <a:ea typeface="Tahoma"/>
                <a:cs typeface="Tahoma"/>
              </a:rPr>
              <a:t>k</a:t>
            </a:r>
            <a:endParaRPr lang="en-US">
              <a:latin typeface="Tahoma"/>
              <a:ea typeface="Tahoma"/>
              <a:cs typeface="Tahoma"/>
            </a:endParaRPr>
          </a:p>
          <a:p>
            <a:pPr lvl="1">
              <a:buFont typeface="Courier New,monospace"/>
              <a:buChar char="o"/>
            </a:pPr>
            <a:r>
              <a:rPr lang="en-US" i="1">
                <a:latin typeface="Tahoma"/>
                <a:ea typeface="Tahoma"/>
                <a:cs typeface="Tahoma"/>
              </a:rPr>
              <a:t>f </a:t>
            </a:r>
            <a:r>
              <a:rPr lang="en-US">
                <a:latin typeface="Tahoma"/>
                <a:ea typeface="Tahoma"/>
                <a:cs typeface="Tahoma"/>
              </a:rPr>
              <a:t>is the nonlinear state transition function</a:t>
            </a:r>
          </a:p>
          <a:p>
            <a:pPr lvl="1">
              <a:buFont typeface="Courier New,monospace"/>
              <a:buChar char="o"/>
            </a:pPr>
            <a:r>
              <a:rPr lang="en-US" b="1" i="1">
                <a:latin typeface="Tahoma"/>
                <a:ea typeface="Tahoma"/>
                <a:cs typeface="Tahoma"/>
              </a:rPr>
              <a:t>w</a:t>
            </a:r>
            <a:r>
              <a:rPr lang="en-US" sz="1400" i="1" baseline="-25000">
                <a:latin typeface="Tahoma"/>
                <a:ea typeface="Tahoma"/>
                <a:cs typeface="Tahoma"/>
              </a:rPr>
              <a:t>k-1</a:t>
            </a:r>
            <a:r>
              <a:rPr lang="en-US">
                <a:latin typeface="Tahoma"/>
                <a:ea typeface="Tahoma"/>
                <a:cs typeface="Tahoma"/>
              </a:rPr>
              <a:t> is the process noise at time </a:t>
            </a:r>
            <a:r>
              <a:rPr lang="en-US" i="1">
                <a:latin typeface="Tahoma"/>
                <a:ea typeface="Tahoma"/>
                <a:cs typeface="Tahoma"/>
              </a:rPr>
              <a:t>k-1</a:t>
            </a:r>
            <a:r>
              <a:rPr lang="en-US">
                <a:latin typeface="Tahoma"/>
                <a:ea typeface="Tahoma"/>
                <a:cs typeface="Tahoma"/>
              </a:rPr>
              <a:t> which is assumed to be normally </a:t>
            </a:r>
            <a:r>
              <a:rPr lang="en-US" err="1">
                <a:latin typeface="Tahoma"/>
                <a:ea typeface="Tahoma"/>
                <a:cs typeface="Tahoma"/>
              </a:rPr>
              <a:t>distrubuted</a:t>
            </a:r>
            <a:endParaRPr lang="en-US" err="1"/>
          </a:p>
          <a:p>
            <a:pPr marL="323850" indent="-323850"/>
            <a:r>
              <a:rPr lang="en-US">
                <a:latin typeface="Tahoma"/>
                <a:ea typeface="Tahoma"/>
                <a:cs typeface="Tahoma"/>
              </a:rPr>
              <a:t>Measurements: </a:t>
            </a:r>
            <a:r>
              <a:rPr lang="en-US" b="1" i="1" err="1">
                <a:latin typeface="Tahoma"/>
                <a:ea typeface="Tahoma"/>
                <a:cs typeface="Tahoma"/>
              </a:rPr>
              <a:t>z</a:t>
            </a:r>
            <a:r>
              <a:rPr lang="en-US" i="1" baseline="-25000" err="1">
                <a:latin typeface="Tahoma"/>
                <a:ea typeface="Tahoma"/>
                <a:cs typeface="Tahoma"/>
              </a:rPr>
              <a:t>k</a:t>
            </a:r>
            <a:r>
              <a:rPr lang="en-US">
                <a:latin typeface="Tahoma"/>
                <a:ea typeface="Tahoma"/>
                <a:cs typeface="Tahoma"/>
              </a:rPr>
              <a:t> = </a:t>
            </a:r>
            <a:r>
              <a:rPr lang="en-US" i="1">
                <a:latin typeface="Tahoma"/>
                <a:ea typeface="Tahoma"/>
                <a:cs typeface="Tahoma"/>
              </a:rPr>
              <a:t>h(</a:t>
            </a:r>
            <a:r>
              <a:rPr lang="en-US" b="1" i="1" err="1">
                <a:latin typeface="Tahoma"/>
                <a:ea typeface="Tahoma"/>
                <a:cs typeface="Tahoma"/>
              </a:rPr>
              <a:t>x</a:t>
            </a:r>
            <a:r>
              <a:rPr lang="en-US" i="1" baseline="-25000" err="1">
                <a:latin typeface="Tahoma"/>
                <a:ea typeface="Tahoma"/>
                <a:cs typeface="Tahoma"/>
              </a:rPr>
              <a:t>k</a:t>
            </a:r>
            <a:r>
              <a:rPr lang="en-US" i="1">
                <a:latin typeface="Tahoma"/>
                <a:ea typeface="Tahoma"/>
                <a:cs typeface="Tahoma"/>
              </a:rPr>
              <a:t>)</a:t>
            </a:r>
            <a:r>
              <a:rPr lang="en-US">
                <a:latin typeface="Tahoma"/>
                <a:ea typeface="Tahoma"/>
                <a:cs typeface="Tahoma"/>
              </a:rPr>
              <a:t> + </a:t>
            </a:r>
            <a:r>
              <a:rPr lang="en-US" b="1" i="1" err="1">
                <a:latin typeface="Tahoma"/>
                <a:ea typeface="Tahoma"/>
                <a:cs typeface="Tahoma"/>
              </a:rPr>
              <a:t>v</a:t>
            </a:r>
            <a:r>
              <a:rPr lang="en-US" i="1" baseline="-25000" err="1">
                <a:latin typeface="Tahoma"/>
                <a:ea typeface="Tahoma"/>
                <a:cs typeface="Tahoma"/>
              </a:rPr>
              <a:t>k</a:t>
            </a:r>
            <a:endParaRPr lang="en-US" i="1" baseline="-25000">
              <a:latin typeface="Tahoma"/>
              <a:ea typeface="Tahoma"/>
              <a:cs typeface="Tahoma"/>
            </a:endParaRPr>
          </a:p>
          <a:p>
            <a:pPr lvl="1">
              <a:buFont typeface="Courier New"/>
              <a:buChar char="o"/>
            </a:pPr>
            <a:r>
              <a:rPr lang="en-US" b="1" i="1" err="1">
                <a:latin typeface="Tahoma"/>
                <a:ea typeface="Tahoma"/>
                <a:cs typeface="Tahoma"/>
              </a:rPr>
              <a:t>z</a:t>
            </a:r>
            <a:r>
              <a:rPr lang="en-US" i="1" baseline="-25000" err="1">
                <a:latin typeface="Tahoma"/>
                <a:ea typeface="Tahoma"/>
                <a:cs typeface="Tahoma"/>
              </a:rPr>
              <a:t>k</a:t>
            </a:r>
            <a:r>
              <a:rPr lang="en-US">
                <a:latin typeface="Tahoma"/>
                <a:ea typeface="Tahoma"/>
                <a:cs typeface="Tahoma"/>
              </a:rPr>
              <a:t> is the measurement at time k</a:t>
            </a:r>
          </a:p>
          <a:p>
            <a:pPr lvl="1">
              <a:buFont typeface="Courier New"/>
              <a:buChar char="o"/>
            </a:pPr>
            <a:r>
              <a:rPr lang="en-US" i="1">
                <a:latin typeface="Tahoma"/>
                <a:ea typeface="Tahoma"/>
                <a:cs typeface="Tahoma"/>
              </a:rPr>
              <a:t>h</a:t>
            </a:r>
            <a:r>
              <a:rPr lang="en-US">
                <a:latin typeface="Tahoma"/>
                <a:ea typeface="Tahoma"/>
                <a:cs typeface="Tahoma"/>
              </a:rPr>
              <a:t> is the nonlinear sensor model that maps the states into the measurement space</a:t>
            </a:r>
          </a:p>
          <a:p>
            <a:pPr lvl="1">
              <a:buFont typeface="Courier New"/>
              <a:buChar char="o"/>
            </a:pPr>
            <a:r>
              <a:rPr lang="en-US" b="1" i="1" err="1">
                <a:latin typeface="Tahoma"/>
                <a:ea typeface="Tahoma"/>
                <a:cs typeface="Tahoma"/>
              </a:rPr>
              <a:t>v</a:t>
            </a:r>
            <a:r>
              <a:rPr lang="en-US" i="1" baseline="-25000" err="1">
                <a:latin typeface="Tahoma"/>
                <a:ea typeface="Tahoma"/>
                <a:cs typeface="Tahoma"/>
              </a:rPr>
              <a:t>k</a:t>
            </a:r>
            <a:r>
              <a:rPr lang="en-US">
                <a:latin typeface="Tahoma"/>
                <a:ea typeface="Tahoma"/>
                <a:cs typeface="Tahoma"/>
              </a:rPr>
              <a:t> is the normally distributed sensor noise</a:t>
            </a:r>
          </a:p>
        </p:txBody>
      </p:sp>
    </p:spTree>
    <p:extLst>
      <p:ext uri="{BB962C8B-B14F-4D97-AF65-F5344CB8AC3E}">
        <p14:creationId xmlns:p14="http://schemas.microsoft.com/office/powerpoint/2010/main" val="31563829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E5EEEF-0D57-856B-6D96-5443C7B91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ahoma"/>
                <a:ea typeface="Tahoma"/>
                <a:cs typeface="Tahoma"/>
              </a:rPr>
              <a:t>Agenda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CB0F6A-2D24-BA60-4E63-0B5FAFD2A6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B10A25-7BD5-4B48-B586-8598ACB61EAE}" type="datetime1">
              <a:rPr lang="en-US" noProof="0" smtClean="0"/>
              <a:t>10/13/2024</a:t>
            </a:fld>
            <a:endParaRPr lang="en-US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FDE4D7-0346-35B6-AA1B-45E9D799B08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vert="horz" lIns="0" tIns="0" rIns="0" bIns="0" rtlCol="0" anchor="t">
            <a:normAutofit/>
          </a:bodyPr>
          <a:lstStyle/>
          <a:p>
            <a:pPr marL="323850" indent="-323850"/>
            <a:r>
              <a:rPr lang="en-US">
                <a:latin typeface="Tahoma"/>
                <a:ea typeface="Tahoma"/>
                <a:cs typeface="Tahoma"/>
              </a:rPr>
              <a:t>Docker Engine</a:t>
            </a:r>
          </a:p>
          <a:p>
            <a:pPr marL="323850" indent="-323850"/>
            <a:r>
              <a:rPr lang="en-US">
                <a:latin typeface="Tahoma"/>
                <a:ea typeface="Tahoma"/>
                <a:cs typeface="Tahoma"/>
              </a:rPr>
              <a:t>ROS2</a:t>
            </a:r>
            <a:endParaRPr lang="en-US"/>
          </a:p>
          <a:p>
            <a:pPr marL="323850" indent="-323850"/>
            <a:r>
              <a:rPr lang="en-US">
                <a:latin typeface="Tahoma"/>
                <a:ea typeface="Tahoma"/>
                <a:cs typeface="Tahoma"/>
              </a:rPr>
              <a:t>Gazebo </a:t>
            </a:r>
          </a:p>
          <a:p>
            <a:pPr marL="323850" indent="-323850"/>
            <a:r>
              <a:rPr lang="en-US">
                <a:latin typeface="Tahoma"/>
                <a:ea typeface="Tahoma"/>
                <a:cs typeface="Tahoma"/>
              </a:rPr>
              <a:t>Marine Simulator Gazebo (</a:t>
            </a:r>
            <a:r>
              <a:rPr lang="en-US" err="1">
                <a:latin typeface="Tahoma"/>
                <a:ea typeface="Tahoma"/>
                <a:cs typeface="Tahoma"/>
              </a:rPr>
              <a:t>marsim_gazebo</a:t>
            </a:r>
            <a:r>
              <a:rPr lang="en-US">
                <a:latin typeface="Tahoma"/>
                <a:ea typeface="Tahoma"/>
                <a:cs typeface="Tahoma"/>
              </a:rPr>
              <a:t>) package</a:t>
            </a:r>
          </a:p>
          <a:p>
            <a:pPr marL="323850" indent="-323850"/>
            <a:r>
              <a:rPr lang="en-US">
                <a:latin typeface="Tahoma"/>
                <a:ea typeface="Tahoma"/>
                <a:cs typeface="Tahoma"/>
              </a:rPr>
              <a:t>Marine Simulator Control (</a:t>
            </a:r>
            <a:r>
              <a:rPr lang="en-US" err="1">
                <a:latin typeface="Tahoma"/>
                <a:ea typeface="Tahoma"/>
                <a:cs typeface="Tahoma"/>
              </a:rPr>
              <a:t>marsim_control</a:t>
            </a:r>
            <a:r>
              <a:rPr lang="en-US">
                <a:latin typeface="Tahoma"/>
                <a:ea typeface="Tahoma"/>
                <a:cs typeface="Tahoma"/>
              </a:rPr>
              <a:t>) package</a:t>
            </a:r>
          </a:p>
          <a:p>
            <a:pPr marL="323850" indent="-323850"/>
            <a:endParaRPr lang="en-US">
              <a:latin typeface="Tahoma"/>
              <a:ea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7557188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033921-FDDD-4AF3-2405-9C380B59E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020E50"/>
                </a:solidFill>
                <a:latin typeface="Tahoma"/>
                <a:ea typeface="Tahoma"/>
                <a:cs typeface="Tahoma"/>
              </a:rPr>
              <a:t>EKF algorithm – Prediction step</a:t>
            </a:r>
            <a:endParaRPr lang="en-US">
              <a:solidFill>
                <a:srgbClr val="020E50"/>
              </a:solidFill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43B6E0-3186-BD4E-D76B-651594064D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B10A25-7BD5-4B48-B586-8598ACB61EAE}" type="datetime1">
              <a:rPr lang="en-US" noProof="0" smtClean="0"/>
              <a:t>10/13/2024</a:t>
            </a:fld>
            <a:endParaRPr lang="en-US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B9E930-B92A-BE9D-77BA-230374EDF5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vert="horz" lIns="0" tIns="0" rIns="0" bIns="0" rtlCol="0" anchor="t">
            <a:normAutofit/>
          </a:bodyPr>
          <a:lstStyle/>
          <a:p>
            <a:pPr marL="323850" indent="-323850"/>
            <a:endParaRPr lang="en-US">
              <a:latin typeface="Tahoma"/>
              <a:ea typeface="Tahoma"/>
              <a:cs typeface="Tahoma"/>
            </a:endParaRPr>
          </a:p>
          <a:p>
            <a:pPr marL="323850" indent="-323850"/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3A635467-964A-A78D-9C57-46E5ED41DD9E}"/>
              </a:ext>
            </a:extLst>
          </p:cNvPr>
          <p:cNvSpPr txBox="1">
            <a:spLocks/>
          </p:cNvSpPr>
          <p:nvPr/>
        </p:nvSpPr>
        <p:spPr>
          <a:xfrm>
            <a:off x="1822449" y="1941480"/>
            <a:ext cx="8026041" cy="410276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324000" indent="-324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90000"/>
              <a:buFontTx/>
              <a:buBlip>
                <a:blip r:embed="rId2"/>
              </a:buBlip>
              <a:defRPr sz="2300" kern="1200">
                <a:solidFill>
                  <a:schemeClr val="tx1"/>
                </a:solidFill>
                <a:latin typeface="Tahoma" charset="0"/>
                <a:ea typeface="Tahoma" charset="0"/>
                <a:cs typeface="Tahoma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Tahoma" charset="0"/>
                <a:ea typeface="Tahoma" charset="0"/>
                <a:cs typeface="Tahoma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§"/>
              <a:defRPr sz="1800" kern="1200">
                <a:solidFill>
                  <a:schemeClr val="tx1"/>
                </a:solidFill>
                <a:latin typeface="Tahoma" charset="0"/>
                <a:ea typeface="Tahoma" charset="0"/>
                <a:cs typeface="Tahoma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kern="1200" baseline="0">
                <a:solidFill>
                  <a:schemeClr val="tx1"/>
                </a:solidFill>
                <a:latin typeface="Tahoma" charset="0"/>
                <a:ea typeface="Tahoma" charset="0"/>
                <a:cs typeface="Tahoma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§"/>
              <a:defRPr sz="1500" kern="1200">
                <a:solidFill>
                  <a:schemeClr val="tx1"/>
                </a:solidFill>
                <a:latin typeface="Tahoma" charset="0"/>
                <a:ea typeface="Tahoma" charset="0"/>
                <a:cs typeface="Tahoma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23850" indent="-323850"/>
            <a:r>
              <a:rPr lang="en-US">
                <a:latin typeface="Tahoma"/>
                <a:ea typeface="Tahoma"/>
                <a:cs typeface="Tahoma"/>
              </a:rPr>
              <a:t>Project the current state estimate and error covariance forward in time:</a:t>
            </a:r>
          </a:p>
          <a:p>
            <a:pPr marL="323850" indent="-323850"/>
            <a:r>
              <a:rPr lang="en-US">
                <a:latin typeface="Tahoma"/>
                <a:ea typeface="Tahoma"/>
                <a:cs typeface="Tahoma"/>
              </a:rPr>
              <a:t>State prediction: </a:t>
            </a:r>
            <a:r>
              <a:rPr lang="en-US" err="1">
                <a:latin typeface="Tahoma"/>
                <a:ea typeface="Tahoma"/>
                <a:cs typeface="Tahoma"/>
              </a:rPr>
              <a:t>est</a:t>
            </a:r>
            <a:r>
              <a:rPr lang="en-US">
                <a:latin typeface="Tahoma"/>
                <a:ea typeface="Tahoma"/>
                <a:cs typeface="Tahoma"/>
              </a:rPr>
              <a:t>(</a:t>
            </a:r>
            <a:r>
              <a:rPr lang="en-US" b="1" i="1" err="1">
                <a:latin typeface="Tahoma"/>
                <a:ea typeface="Tahoma"/>
                <a:cs typeface="Tahoma"/>
              </a:rPr>
              <a:t>x</a:t>
            </a:r>
            <a:r>
              <a:rPr lang="en-US" i="1" baseline="-25000" err="1">
                <a:latin typeface="Tahoma"/>
                <a:ea typeface="Tahoma"/>
                <a:cs typeface="Tahoma"/>
              </a:rPr>
              <a:t>k</a:t>
            </a:r>
            <a:r>
              <a:rPr lang="en-US">
                <a:latin typeface="Tahoma"/>
                <a:ea typeface="Tahoma"/>
                <a:cs typeface="Tahoma"/>
              </a:rPr>
              <a:t>) = </a:t>
            </a:r>
            <a:r>
              <a:rPr lang="en-US" i="1">
                <a:latin typeface="Tahoma"/>
                <a:ea typeface="Tahoma"/>
                <a:cs typeface="Tahoma"/>
              </a:rPr>
              <a:t>f</a:t>
            </a:r>
            <a:r>
              <a:rPr lang="en-US">
                <a:latin typeface="Tahoma"/>
                <a:ea typeface="Tahoma"/>
                <a:cs typeface="Tahoma"/>
              </a:rPr>
              <a:t>(</a:t>
            </a:r>
            <a:r>
              <a:rPr lang="en-US" b="1" i="1">
                <a:latin typeface="Tahoma"/>
                <a:ea typeface="Tahoma"/>
                <a:cs typeface="Tahoma"/>
              </a:rPr>
              <a:t>x</a:t>
            </a:r>
            <a:r>
              <a:rPr lang="en-US" i="1" baseline="-25000">
                <a:latin typeface="Tahoma"/>
                <a:ea typeface="Tahoma"/>
                <a:cs typeface="Tahoma"/>
              </a:rPr>
              <a:t>k-1</a:t>
            </a:r>
            <a:r>
              <a:rPr lang="en-US">
                <a:latin typeface="Tahoma"/>
                <a:ea typeface="Tahoma"/>
                <a:cs typeface="Tahoma"/>
              </a:rPr>
              <a:t>)</a:t>
            </a:r>
          </a:p>
          <a:p>
            <a:pPr lvl="1">
              <a:buFont typeface="Courier New"/>
              <a:buChar char="o"/>
            </a:pPr>
            <a:r>
              <a:rPr lang="en-US" err="1">
                <a:latin typeface="Tahoma"/>
                <a:ea typeface="Tahoma"/>
                <a:cs typeface="Tahoma"/>
              </a:rPr>
              <a:t>est</a:t>
            </a:r>
            <a:r>
              <a:rPr lang="en-US">
                <a:latin typeface="Tahoma"/>
                <a:ea typeface="Tahoma"/>
                <a:cs typeface="Tahoma"/>
              </a:rPr>
              <a:t>(</a:t>
            </a:r>
            <a:r>
              <a:rPr lang="en-US" b="1" i="1" err="1">
                <a:latin typeface="Tahoma"/>
                <a:ea typeface="Tahoma"/>
                <a:cs typeface="Tahoma"/>
              </a:rPr>
              <a:t>x</a:t>
            </a:r>
            <a:r>
              <a:rPr lang="en-US" i="1" baseline="-25000" err="1">
                <a:latin typeface="Tahoma"/>
                <a:ea typeface="Tahoma"/>
                <a:cs typeface="Tahoma"/>
              </a:rPr>
              <a:t>k</a:t>
            </a:r>
            <a:r>
              <a:rPr lang="en-US">
                <a:latin typeface="Tahoma"/>
                <a:ea typeface="Tahoma"/>
                <a:cs typeface="Tahoma"/>
              </a:rPr>
              <a:t>) is the estimate of the state at time </a:t>
            </a:r>
            <a:r>
              <a:rPr lang="en-US" i="1">
                <a:latin typeface="Tahoma"/>
                <a:ea typeface="Tahoma"/>
                <a:cs typeface="Tahoma"/>
              </a:rPr>
              <a:t>k</a:t>
            </a:r>
          </a:p>
          <a:p>
            <a:pPr lvl="1">
              <a:buFont typeface="Courier New"/>
              <a:buChar char="o"/>
            </a:pPr>
            <a:r>
              <a:rPr lang="en-US" i="1">
                <a:latin typeface="Tahoma"/>
                <a:ea typeface="Tahoma"/>
                <a:cs typeface="Tahoma"/>
              </a:rPr>
              <a:t>f </a:t>
            </a:r>
            <a:r>
              <a:rPr lang="en-US">
                <a:latin typeface="Tahoma"/>
                <a:ea typeface="Tahoma"/>
                <a:cs typeface="Tahoma"/>
              </a:rPr>
              <a:t>is robot model or nonlinear state transition function</a:t>
            </a:r>
          </a:p>
          <a:p>
            <a:pPr lvl="1">
              <a:buFont typeface="Courier New"/>
              <a:buChar char="o"/>
            </a:pPr>
            <a:r>
              <a:rPr lang="en-US" b="1" i="1">
                <a:latin typeface="Tahoma"/>
                <a:ea typeface="Tahoma"/>
                <a:cs typeface="Tahoma"/>
              </a:rPr>
              <a:t>x</a:t>
            </a:r>
            <a:r>
              <a:rPr lang="en-US" i="1" baseline="-25000">
                <a:latin typeface="Tahoma"/>
                <a:ea typeface="Tahoma"/>
                <a:cs typeface="Tahoma"/>
              </a:rPr>
              <a:t>k-1</a:t>
            </a:r>
            <a:r>
              <a:rPr lang="en-US">
                <a:latin typeface="Tahoma"/>
                <a:ea typeface="Tahoma"/>
                <a:cs typeface="Tahoma"/>
              </a:rPr>
              <a:t> is the state at time </a:t>
            </a:r>
            <a:r>
              <a:rPr lang="en-US" i="1">
                <a:latin typeface="Tahoma"/>
                <a:ea typeface="Tahoma"/>
                <a:cs typeface="Tahoma"/>
              </a:rPr>
              <a:t>k-1</a:t>
            </a:r>
          </a:p>
          <a:p>
            <a:pPr marL="323850" indent="-323850"/>
            <a:r>
              <a:rPr lang="en-US">
                <a:latin typeface="Tahoma"/>
                <a:ea typeface="Tahoma"/>
                <a:cs typeface="Tahoma"/>
              </a:rPr>
              <a:t>Covariance prediction: </a:t>
            </a:r>
            <a:r>
              <a:rPr lang="en-US" err="1">
                <a:latin typeface="Tahoma"/>
                <a:ea typeface="Tahoma"/>
                <a:cs typeface="Tahoma"/>
              </a:rPr>
              <a:t>est</a:t>
            </a:r>
            <a:r>
              <a:rPr lang="en-US">
                <a:latin typeface="Tahoma"/>
                <a:ea typeface="Tahoma"/>
                <a:cs typeface="Tahoma"/>
              </a:rPr>
              <a:t>(</a:t>
            </a:r>
            <a:r>
              <a:rPr lang="en-US" b="1" i="1">
                <a:latin typeface="Tahoma"/>
                <a:ea typeface="Tahoma"/>
                <a:cs typeface="Tahoma"/>
              </a:rPr>
              <a:t>P</a:t>
            </a:r>
            <a:r>
              <a:rPr lang="en-US" i="1" baseline="-25000">
                <a:latin typeface="Tahoma"/>
                <a:ea typeface="Tahoma"/>
                <a:cs typeface="Tahoma"/>
              </a:rPr>
              <a:t>k</a:t>
            </a:r>
            <a:r>
              <a:rPr lang="en-US">
                <a:latin typeface="Tahoma"/>
                <a:ea typeface="Tahoma"/>
                <a:cs typeface="Tahoma"/>
              </a:rPr>
              <a:t>) = </a:t>
            </a:r>
            <a:r>
              <a:rPr lang="en-US" b="1" i="1">
                <a:latin typeface="Tahoma"/>
                <a:ea typeface="Tahoma"/>
                <a:cs typeface="Tahoma"/>
              </a:rPr>
              <a:t>FP</a:t>
            </a:r>
            <a:r>
              <a:rPr lang="en-US" i="1" baseline="-25000">
                <a:latin typeface="Tahoma"/>
                <a:ea typeface="Tahoma"/>
                <a:cs typeface="Tahoma"/>
              </a:rPr>
              <a:t>k-1</a:t>
            </a:r>
            <a:r>
              <a:rPr lang="en-US" b="1" i="1">
                <a:latin typeface="Tahoma"/>
                <a:ea typeface="Tahoma"/>
                <a:cs typeface="Tahoma"/>
              </a:rPr>
              <a:t>F</a:t>
            </a:r>
            <a:r>
              <a:rPr lang="en-US" i="1" baseline="30000">
                <a:latin typeface="Tahoma"/>
                <a:ea typeface="Tahoma"/>
                <a:cs typeface="Tahoma"/>
              </a:rPr>
              <a:t>T</a:t>
            </a:r>
            <a:r>
              <a:rPr lang="en-US">
                <a:latin typeface="Tahoma"/>
                <a:ea typeface="Tahoma"/>
                <a:cs typeface="Tahoma"/>
              </a:rPr>
              <a:t> + </a:t>
            </a:r>
            <a:r>
              <a:rPr lang="en-US" b="1" i="1">
                <a:latin typeface="Tahoma"/>
                <a:ea typeface="Tahoma"/>
                <a:cs typeface="Tahoma"/>
              </a:rPr>
              <a:t>Q</a:t>
            </a:r>
          </a:p>
          <a:p>
            <a:pPr lvl="1">
              <a:buFont typeface="Courier New"/>
              <a:buChar char="o"/>
            </a:pPr>
            <a:r>
              <a:rPr lang="en-US" err="1">
                <a:latin typeface="Tahoma"/>
                <a:ea typeface="Tahoma"/>
                <a:cs typeface="Tahoma"/>
              </a:rPr>
              <a:t>est</a:t>
            </a:r>
            <a:r>
              <a:rPr lang="en-US">
                <a:latin typeface="Tahoma"/>
                <a:ea typeface="Tahoma"/>
                <a:cs typeface="Tahoma"/>
              </a:rPr>
              <a:t>(</a:t>
            </a:r>
            <a:r>
              <a:rPr lang="en-US" b="1" i="1">
                <a:latin typeface="Tahoma"/>
                <a:ea typeface="Tahoma"/>
                <a:cs typeface="Tahoma"/>
              </a:rPr>
              <a:t>P</a:t>
            </a:r>
            <a:r>
              <a:rPr lang="en-US" i="1" baseline="-25000">
                <a:latin typeface="Tahoma"/>
                <a:ea typeface="Tahoma"/>
                <a:cs typeface="Tahoma"/>
              </a:rPr>
              <a:t>k</a:t>
            </a:r>
            <a:r>
              <a:rPr lang="en-US">
                <a:latin typeface="Tahoma"/>
                <a:ea typeface="Tahoma"/>
                <a:cs typeface="Tahoma"/>
              </a:rPr>
              <a:t>) is the estimated error covariance projected via </a:t>
            </a:r>
            <a:r>
              <a:rPr lang="en-US" b="1" i="1">
                <a:latin typeface="Tahoma"/>
                <a:ea typeface="Tahoma"/>
                <a:cs typeface="Tahoma"/>
              </a:rPr>
              <a:t>F</a:t>
            </a:r>
            <a:r>
              <a:rPr lang="en-US">
                <a:latin typeface="Tahoma"/>
                <a:ea typeface="Tahoma"/>
                <a:cs typeface="Tahoma"/>
              </a:rPr>
              <a:t> and perturbed by </a:t>
            </a:r>
            <a:r>
              <a:rPr lang="en-US" b="1" i="1">
                <a:latin typeface="Tahoma"/>
                <a:ea typeface="Tahoma"/>
                <a:cs typeface="Tahoma"/>
              </a:rPr>
              <a:t>Q</a:t>
            </a:r>
          </a:p>
          <a:p>
            <a:pPr lvl="1">
              <a:buFont typeface="Courier New"/>
              <a:buChar char="o"/>
            </a:pPr>
            <a:r>
              <a:rPr lang="en-US" b="1" i="1">
                <a:latin typeface="Tahoma"/>
                <a:ea typeface="Tahoma"/>
                <a:cs typeface="Tahoma"/>
              </a:rPr>
              <a:t>F</a:t>
            </a:r>
            <a:r>
              <a:rPr lang="en-US">
                <a:latin typeface="Tahoma"/>
                <a:ea typeface="Tahoma"/>
                <a:cs typeface="Tahoma"/>
              </a:rPr>
              <a:t> is the Jacobian of </a:t>
            </a:r>
            <a:r>
              <a:rPr lang="en-US" i="1">
                <a:latin typeface="Tahoma"/>
                <a:ea typeface="Tahoma"/>
                <a:cs typeface="Tahoma"/>
              </a:rPr>
              <a:t>f</a:t>
            </a:r>
          </a:p>
          <a:p>
            <a:pPr lvl="1">
              <a:buFont typeface="Courier New"/>
              <a:buChar char="o"/>
            </a:pPr>
            <a:r>
              <a:rPr lang="en-US" b="1" i="1">
                <a:latin typeface="Tahoma"/>
                <a:ea typeface="Tahoma"/>
                <a:cs typeface="Tahoma"/>
              </a:rPr>
              <a:t>Q</a:t>
            </a:r>
            <a:r>
              <a:rPr lang="en-US">
                <a:latin typeface="Tahoma"/>
                <a:ea typeface="Tahoma"/>
                <a:cs typeface="Tahoma"/>
              </a:rPr>
              <a:t> is the process noise covariance</a:t>
            </a:r>
          </a:p>
        </p:txBody>
      </p:sp>
    </p:spTree>
    <p:extLst>
      <p:ext uri="{BB962C8B-B14F-4D97-AF65-F5344CB8AC3E}">
        <p14:creationId xmlns:p14="http://schemas.microsoft.com/office/powerpoint/2010/main" val="35724589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B518E-01DA-8A43-FFF0-D3BFE2A12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020E50"/>
                </a:solidFill>
                <a:latin typeface="Tahoma"/>
                <a:ea typeface="Tahoma"/>
                <a:cs typeface="Tahoma"/>
              </a:rPr>
              <a:t>EKF algorithm – Correction step</a:t>
            </a:r>
            <a:endParaRPr lang="en-US">
              <a:latin typeface="Tahoma"/>
              <a:ea typeface="Tahoma"/>
              <a:cs typeface="Tahoma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E7B2E0-991F-9545-F1D6-A55FFF9CD9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B10A25-7BD5-4B48-B586-8598ACB61EAE}" type="datetime1">
              <a:rPr lang="en-US" noProof="0" smtClean="0"/>
              <a:t>10/13/2024</a:t>
            </a:fld>
            <a:endParaRPr lang="en-US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ADFC9F-EDE1-679E-6C9A-30F8A515371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vert="horz" lIns="0" tIns="0" rIns="0" bIns="0" rtlCol="0" anchor="t">
            <a:normAutofit/>
          </a:bodyPr>
          <a:lstStyle/>
          <a:p>
            <a:pPr marL="323850" indent="-323850"/>
            <a:r>
              <a:rPr lang="en-US">
                <a:latin typeface="Tahoma"/>
                <a:ea typeface="Tahoma"/>
                <a:cs typeface="Tahoma"/>
              </a:rPr>
              <a:t>Kalman gain calculation: </a:t>
            </a:r>
            <a:r>
              <a:rPr lang="en-US" b="1" i="1">
                <a:latin typeface="Tahoma"/>
                <a:ea typeface="Tahoma"/>
                <a:cs typeface="Tahoma"/>
              </a:rPr>
              <a:t>K</a:t>
            </a:r>
            <a:r>
              <a:rPr lang="en-US">
                <a:latin typeface="Tahoma"/>
                <a:ea typeface="Tahoma"/>
                <a:cs typeface="Tahoma"/>
              </a:rPr>
              <a:t> = </a:t>
            </a:r>
            <a:r>
              <a:rPr lang="en-US" err="1">
                <a:latin typeface="Tahoma"/>
                <a:ea typeface="Tahoma"/>
                <a:cs typeface="Tahoma"/>
              </a:rPr>
              <a:t>est</a:t>
            </a:r>
            <a:r>
              <a:rPr lang="en-US">
                <a:latin typeface="Tahoma"/>
                <a:ea typeface="Tahoma"/>
                <a:cs typeface="Tahoma"/>
              </a:rPr>
              <a:t>(</a:t>
            </a:r>
            <a:r>
              <a:rPr lang="en-US" b="1" i="1">
                <a:latin typeface="Tahoma"/>
                <a:ea typeface="Tahoma"/>
                <a:cs typeface="Tahoma"/>
              </a:rPr>
              <a:t>P</a:t>
            </a:r>
            <a:r>
              <a:rPr lang="en-US" i="1" baseline="-25000">
                <a:latin typeface="Tahoma"/>
                <a:ea typeface="Tahoma"/>
                <a:cs typeface="Tahoma"/>
              </a:rPr>
              <a:t>k</a:t>
            </a:r>
            <a:r>
              <a:rPr lang="en-US">
                <a:latin typeface="Tahoma"/>
                <a:ea typeface="Tahoma"/>
                <a:cs typeface="Tahoma"/>
              </a:rPr>
              <a:t>)</a:t>
            </a:r>
            <a:r>
              <a:rPr lang="en-US" b="1" i="1">
                <a:latin typeface="Tahoma"/>
                <a:ea typeface="Tahoma"/>
                <a:cs typeface="Tahoma"/>
              </a:rPr>
              <a:t>H</a:t>
            </a:r>
            <a:r>
              <a:rPr lang="en-US" i="1" baseline="30000">
                <a:latin typeface="Tahoma"/>
                <a:ea typeface="Tahoma"/>
                <a:cs typeface="Tahoma"/>
              </a:rPr>
              <a:t>T</a:t>
            </a:r>
            <a:r>
              <a:rPr lang="en-US">
                <a:latin typeface="Tahoma"/>
                <a:ea typeface="Tahoma"/>
                <a:cs typeface="Tahoma"/>
              </a:rPr>
              <a:t>(</a:t>
            </a:r>
            <a:r>
              <a:rPr lang="en-US" b="1" i="1">
                <a:latin typeface="Tahoma"/>
                <a:ea typeface="Tahoma"/>
                <a:cs typeface="Tahoma"/>
              </a:rPr>
              <a:t>H </a:t>
            </a:r>
            <a:r>
              <a:rPr lang="en-US">
                <a:latin typeface="Tahoma"/>
                <a:ea typeface="Tahoma"/>
                <a:cs typeface="Tahoma"/>
              </a:rPr>
              <a:t>est(</a:t>
            </a:r>
            <a:r>
              <a:rPr lang="en-US" b="1" i="1">
                <a:latin typeface="Tahoma"/>
                <a:ea typeface="Tahoma"/>
                <a:cs typeface="Tahoma"/>
              </a:rPr>
              <a:t>P</a:t>
            </a:r>
            <a:r>
              <a:rPr lang="en-US" i="1" baseline="-25000">
                <a:latin typeface="Tahoma"/>
                <a:ea typeface="Tahoma"/>
                <a:cs typeface="Tahoma"/>
              </a:rPr>
              <a:t>k</a:t>
            </a:r>
            <a:r>
              <a:rPr lang="en-US">
                <a:latin typeface="Tahoma"/>
                <a:ea typeface="Tahoma"/>
                <a:cs typeface="Tahoma"/>
              </a:rPr>
              <a:t>)</a:t>
            </a:r>
            <a:r>
              <a:rPr lang="en-US" b="1" i="1">
                <a:latin typeface="Tahoma"/>
                <a:ea typeface="Tahoma"/>
                <a:cs typeface="Tahoma"/>
              </a:rPr>
              <a:t>H</a:t>
            </a:r>
            <a:r>
              <a:rPr lang="en-US" i="1" baseline="30000">
                <a:latin typeface="Tahoma"/>
                <a:ea typeface="Tahoma"/>
                <a:cs typeface="Tahoma"/>
              </a:rPr>
              <a:t>T</a:t>
            </a:r>
            <a:r>
              <a:rPr lang="en-US">
                <a:latin typeface="Tahoma"/>
                <a:ea typeface="Tahoma"/>
                <a:cs typeface="Tahoma"/>
              </a:rPr>
              <a:t> + </a:t>
            </a:r>
            <a:r>
              <a:rPr lang="en-US" b="1" i="1">
                <a:latin typeface="Tahoma"/>
                <a:ea typeface="Tahoma"/>
                <a:cs typeface="Tahoma"/>
              </a:rPr>
              <a:t>R</a:t>
            </a:r>
            <a:r>
              <a:rPr lang="en-US">
                <a:latin typeface="Tahoma"/>
                <a:ea typeface="Tahoma"/>
                <a:cs typeface="Tahoma"/>
              </a:rPr>
              <a:t>)</a:t>
            </a:r>
            <a:r>
              <a:rPr lang="en-US" baseline="30000">
                <a:latin typeface="Tahoma"/>
                <a:ea typeface="Tahoma"/>
                <a:cs typeface="Tahoma"/>
              </a:rPr>
              <a:t>-1</a:t>
            </a:r>
          </a:p>
          <a:p>
            <a:pPr lvl="1">
              <a:buFont typeface="Courier New"/>
              <a:buChar char="o"/>
            </a:pPr>
            <a:r>
              <a:rPr lang="en-US" b="1" i="1">
                <a:latin typeface="Tahoma"/>
                <a:ea typeface="Tahoma"/>
                <a:cs typeface="Tahoma"/>
              </a:rPr>
              <a:t>K</a:t>
            </a:r>
            <a:r>
              <a:rPr lang="en-US">
                <a:latin typeface="Tahoma"/>
                <a:ea typeface="Tahoma"/>
                <a:cs typeface="Tahoma"/>
              </a:rPr>
              <a:t> is the Kalman gain</a:t>
            </a:r>
          </a:p>
          <a:p>
            <a:pPr lvl="1">
              <a:buFont typeface="Courier New"/>
              <a:buChar char="o"/>
            </a:pPr>
            <a:r>
              <a:rPr lang="en-US" b="1" i="1">
                <a:latin typeface="Tahoma"/>
                <a:ea typeface="Tahoma"/>
                <a:cs typeface="Tahoma"/>
              </a:rPr>
              <a:t>H</a:t>
            </a:r>
            <a:r>
              <a:rPr lang="en-US">
                <a:latin typeface="Tahoma"/>
                <a:ea typeface="Tahoma"/>
                <a:cs typeface="Tahoma"/>
              </a:rPr>
              <a:t> is the observation matrix, the Jacobian of </a:t>
            </a:r>
            <a:r>
              <a:rPr lang="en-US" i="1">
                <a:latin typeface="Tahoma"/>
                <a:ea typeface="Tahoma"/>
                <a:cs typeface="Tahoma"/>
              </a:rPr>
              <a:t>h</a:t>
            </a:r>
            <a:r>
              <a:rPr lang="en-US">
                <a:latin typeface="Tahoma"/>
                <a:ea typeface="Tahoma"/>
                <a:cs typeface="Tahoma"/>
              </a:rPr>
              <a:t>, the observation model function or the nonlinear sensor model. To support a wide array of sensors, </a:t>
            </a:r>
            <a:r>
              <a:rPr lang="en-US" b="1" i="1">
                <a:latin typeface="Tahoma"/>
                <a:ea typeface="Tahoma"/>
                <a:cs typeface="Tahoma"/>
              </a:rPr>
              <a:t>H</a:t>
            </a:r>
            <a:r>
              <a:rPr lang="en-US">
                <a:latin typeface="Tahoma"/>
                <a:ea typeface="Tahoma"/>
                <a:cs typeface="Tahoma"/>
              </a:rPr>
              <a:t> is an identity matrix in the </a:t>
            </a:r>
            <a:r>
              <a:rPr lang="en-US" err="1">
                <a:latin typeface="Tahoma"/>
                <a:ea typeface="Tahoma"/>
                <a:cs typeface="Tahoma"/>
              </a:rPr>
              <a:t>robot_localization</a:t>
            </a:r>
            <a:r>
              <a:rPr lang="en-US">
                <a:latin typeface="Tahoma"/>
                <a:ea typeface="Tahoma"/>
                <a:cs typeface="Tahoma"/>
              </a:rPr>
              <a:t> package.</a:t>
            </a:r>
          </a:p>
          <a:p>
            <a:pPr lvl="1">
              <a:buFont typeface="Courier New"/>
              <a:buChar char="o"/>
            </a:pPr>
            <a:r>
              <a:rPr lang="en-US" b="1" i="1">
                <a:latin typeface="Tahoma"/>
                <a:ea typeface="Tahoma"/>
                <a:cs typeface="Tahoma"/>
              </a:rPr>
              <a:t>R</a:t>
            </a:r>
            <a:r>
              <a:rPr lang="en-US">
                <a:latin typeface="Tahoma"/>
                <a:ea typeface="Tahoma"/>
                <a:cs typeface="Tahoma"/>
              </a:rPr>
              <a:t> is the measurement covariance</a:t>
            </a:r>
          </a:p>
          <a:p>
            <a:pPr marL="323850" indent="-323850"/>
            <a:r>
              <a:rPr lang="en-US">
                <a:latin typeface="Tahoma"/>
                <a:ea typeface="Tahoma"/>
                <a:cs typeface="Tahoma"/>
              </a:rPr>
              <a:t>State update: </a:t>
            </a:r>
            <a:r>
              <a:rPr lang="en-US" b="1" i="1" err="1">
                <a:latin typeface="Tahoma"/>
                <a:ea typeface="Tahoma"/>
                <a:cs typeface="Tahoma"/>
              </a:rPr>
              <a:t>x</a:t>
            </a:r>
            <a:r>
              <a:rPr lang="en-US" i="1" baseline="-25000" err="1">
                <a:latin typeface="Tahoma"/>
                <a:ea typeface="Tahoma"/>
                <a:cs typeface="Tahoma"/>
              </a:rPr>
              <a:t>k</a:t>
            </a:r>
            <a:r>
              <a:rPr lang="en-US">
                <a:latin typeface="Tahoma"/>
                <a:ea typeface="Tahoma"/>
                <a:cs typeface="Tahoma"/>
              </a:rPr>
              <a:t> = </a:t>
            </a:r>
            <a:r>
              <a:rPr lang="en-US" err="1">
                <a:latin typeface="Tahoma"/>
                <a:ea typeface="Tahoma"/>
                <a:cs typeface="Tahoma"/>
              </a:rPr>
              <a:t>est</a:t>
            </a:r>
            <a:r>
              <a:rPr lang="en-US">
                <a:latin typeface="Tahoma"/>
                <a:ea typeface="Tahoma"/>
                <a:cs typeface="Tahoma"/>
              </a:rPr>
              <a:t>(</a:t>
            </a:r>
            <a:r>
              <a:rPr lang="en-US" b="1" i="1" err="1">
                <a:latin typeface="Tahoma"/>
                <a:ea typeface="Tahoma"/>
                <a:cs typeface="Tahoma"/>
              </a:rPr>
              <a:t>x</a:t>
            </a:r>
            <a:r>
              <a:rPr lang="en-US" i="1" baseline="-25000" err="1">
                <a:latin typeface="Tahoma"/>
                <a:ea typeface="Tahoma"/>
                <a:cs typeface="Tahoma"/>
              </a:rPr>
              <a:t>k</a:t>
            </a:r>
            <a:r>
              <a:rPr lang="en-US">
                <a:latin typeface="Tahoma"/>
                <a:ea typeface="Tahoma"/>
                <a:cs typeface="Tahoma"/>
              </a:rPr>
              <a:t>) + </a:t>
            </a:r>
            <a:r>
              <a:rPr lang="en-US" b="1" i="1">
                <a:latin typeface="Tahoma"/>
                <a:ea typeface="Tahoma"/>
                <a:cs typeface="Tahoma"/>
              </a:rPr>
              <a:t>K</a:t>
            </a:r>
            <a:r>
              <a:rPr lang="en-US">
                <a:latin typeface="Tahoma"/>
                <a:ea typeface="Tahoma"/>
                <a:cs typeface="Tahoma"/>
              </a:rPr>
              <a:t>(</a:t>
            </a:r>
            <a:r>
              <a:rPr lang="en-US" b="1" i="1">
                <a:latin typeface="Tahoma"/>
                <a:ea typeface="Tahoma"/>
                <a:cs typeface="Tahoma"/>
              </a:rPr>
              <a:t>z</a:t>
            </a:r>
            <a:r>
              <a:rPr lang="en-US">
                <a:latin typeface="Tahoma"/>
                <a:ea typeface="Tahoma"/>
                <a:cs typeface="Tahoma"/>
              </a:rPr>
              <a:t> – </a:t>
            </a:r>
            <a:r>
              <a:rPr lang="en-US" b="1" i="1">
                <a:latin typeface="Tahoma"/>
                <a:ea typeface="Tahoma"/>
                <a:cs typeface="Tahoma"/>
              </a:rPr>
              <a:t>H</a:t>
            </a:r>
            <a:r>
              <a:rPr lang="en-US">
                <a:latin typeface="Tahoma"/>
                <a:ea typeface="Tahoma"/>
                <a:cs typeface="Tahoma"/>
              </a:rPr>
              <a:t> </a:t>
            </a:r>
            <a:r>
              <a:rPr lang="en-US" err="1">
                <a:latin typeface="Tahoma"/>
                <a:ea typeface="Tahoma"/>
                <a:cs typeface="Tahoma"/>
              </a:rPr>
              <a:t>est</a:t>
            </a:r>
            <a:r>
              <a:rPr lang="en-US">
                <a:latin typeface="Tahoma"/>
                <a:ea typeface="Tahoma"/>
                <a:cs typeface="Tahoma"/>
              </a:rPr>
              <a:t>(</a:t>
            </a:r>
            <a:r>
              <a:rPr lang="en-US" b="1" i="1" err="1">
                <a:latin typeface="Tahoma"/>
                <a:ea typeface="Tahoma"/>
                <a:cs typeface="Tahoma"/>
              </a:rPr>
              <a:t>x</a:t>
            </a:r>
            <a:r>
              <a:rPr lang="en-US" i="1" baseline="-25000" err="1">
                <a:latin typeface="Tahoma"/>
                <a:ea typeface="Tahoma"/>
                <a:cs typeface="Tahoma"/>
              </a:rPr>
              <a:t>k</a:t>
            </a:r>
            <a:r>
              <a:rPr lang="en-US">
                <a:latin typeface="Tahoma"/>
                <a:ea typeface="Tahoma"/>
                <a:cs typeface="Tahoma"/>
              </a:rPr>
              <a:t>))</a:t>
            </a:r>
            <a:endParaRPr lang="en-US"/>
          </a:p>
          <a:p>
            <a:pPr marL="323850" indent="-323850"/>
            <a:r>
              <a:rPr lang="en-US">
                <a:latin typeface="Tahoma"/>
                <a:ea typeface="Tahoma"/>
                <a:cs typeface="Tahoma"/>
              </a:rPr>
              <a:t>Covariance update: </a:t>
            </a:r>
            <a:r>
              <a:rPr lang="en-US" b="1" i="1">
                <a:latin typeface="Tahoma"/>
                <a:ea typeface="Tahoma"/>
                <a:cs typeface="Tahoma"/>
              </a:rPr>
              <a:t>P</a:t>
            </a:r>
            <a:r>
              <a:rPr lang="en-US" i="1" baseline="-25000">
                <a:latin typeface="Tahoma"/>
                <a:ea typeface="Tahoma"/>
                <a:cs typeface="Tahoma"/>
              </a:rPr>
              <a:t>k</a:t>
            </a:r>
            <a:r>
              <a:rPr lang="en-US">
                <a:latin typeface="Tahoma"/>
                <a:ea typeface="Tahoma"/>
                <a:cs typeface="Tahoma"/>
              </a:rPr>
              <a:t> = (</a:t>
            </a:r>
            <a:r>
              <a:rPr lang="en-US" b="1" i="1">
                <a:latin typeface="Tahoma"/>
                <a:ea typeface="Tahoma"/>
                <a:cs typeface="Tahoma"/>
              </a:rPr>
              <a:t>I</a:t>
            </a:r>
            <a:r>
              <a:rPr lang="en-US">
                <a:latin typeface="Tahoma"/>
                <a:ea typeface="Tahoma"/>
                <a:cs typeface="Tahoma"/>
              </a:rPr>
              <a:t> - </a:t>
            </a:r>
            <a:r>
              <a:rPr lang="en-US" b="1" i="1">
                <a:latin typeface="Tahoma"/>
                <a:ea typeface="Tahoma"/>
                <a:cs typeface="Tahoma"/>
              </a:rPr>
              <a:t>KH</a:t>
            </a:r>
            <a:r>
              <a:rPr lang="en-US">
                <a:latin typeface="Tahoma"/>
                <a:ea typeface="Tahoma"/>
                <a:cs typeface="Tahoma"/>
              </a:rPr>
              <a:t>) </a:t>
            </a:r>
            <a:r>
              <a:rPr lang="en-US" err="1">
                <a:latin typeface="Tahoma"/>
                <a:ea typeface="Tahoma"/>
                <a:cs typeface="Tahoma"/>
              </a:rPr>
              <a:t>est</a:t>
            </a:r>
            <a:r>
              <a:rPr lang="en-US">
                <a:latin typeface="Tahoma"/>
                <a:ea typeface="Tahoma"/>
                <a:cs typeface="Tahoma"/>
              </a:rPr>
              <a:t>(</a:t>
            </a:r>
            <a:r>
              <a:rPr lang="en-US" b="1" i="1">
                <a:latin typeface="Tahoma"/>
                <a:ea typeface="Tahoma"/>
                <a:cs typeface="Tahoma"/>
              </a:rPr>
              <a:t>P</a:t>
            </a:r>
            <a:r>
              <a:rPr lang="en-US" i="1" baseline="-25000">
                <a:latin typeface="Tahoma"/>
                <a:ea typeface="Tahoma"/>
                <a:cs typeface="Tahoma"/>
              </a:rPr>
              <a:t>k</a:t>
            </a:r>
            <a:r>
              <a:rPr lang="en-US">
                <a:latin typeface="Tahoma"/>
                <a:ea typeface="Tahoma"/>
                <a:cs typeface="Tahoma"/>
              </a:rPr>
              <a:t>)(</a:t>
            </a:r>
            <a:r>
              <a:rPr lang="en-US" b="1" i="1">
                <a:latin typeface="Tahoma"/>
                <a:ea typeface="Tahoma"/>
                <a:cs typeface="Tahoma"/>
              </a:rPr>
              <a:t>I</a:t>
            </a:r>
            <a:r>
              <a:rPr lang="en-US">
                <a:latin typeface="Tahoma"/>
                <a:ea typeface="Tahoma"/>
                <a:cs typeface="Tahoma"/>
              </a:rPr>
              <a:t> – </a:t>
            </a:r>
            <a:r>
              <a:rPr lang="en-US" b="1" i="1">
                <a:latin typeface="Tahoma"/>
                <a:ea typeface="Tahoma"/>
                <a:cs typeface="Tahoma"/>
              </a:rPr>
              <a:t>KH</a:t>
            </a:r>
            <a:r>
              <a:rPr lang="en-US">
                <a:latin typeface="Tahoma"/>
                <a:ea typeface="Tahoma"/>
                <a:cs typeface="Tahoma"/>
              </a:rPr>
              <a:t>)</a:t>
            </a:r>
            <a:r>
              <a:rPr lang="en-US" i="1" baseline="30000">
                <a:latin typeface="Tahoma"/>
                <a:ea typeface="Tahoma"/>
                <a:cs typeface="Tahoma"/>
              </a:rPr>
              <a:t>T</a:t>
            </a:r>
            <a:r>
              <a:rPr lang="en-US">
                <a:latin typeface="Tahoma"/>
                <a:ea typeface="Tahoma"/>
                <a:cs typeface="Tahoma"/>
              </a:rPr>
              <a:t> + </a:t>
            </a:r>
            <a:r>
              <a:rPr lang="en-US" b="1" i="1">
                <a:latin typeface="Tahoma"/>
                <a:ea typeface="Tahoma"/>
                <a:cs typeface="Tahoma"/>
              </a:rPr>
              <a:t>KRK</a:t>
            </a:r>
            <a:r>
              <a:rPr lang="en-US" i="1" baseline="30000">
                <a:latin typeface="Tahoma"/>
                <a:ea typeface="Tahoma"/>
                <a:cs typeface="Tahoma"/>
              </a:rPr>
              <a:t>T</a:t>
            </a:r>
          </a:p>
        </p:txBody>
      </p:sp>
    </p:spTree>
    <p:extLst>
      <p:ext uri="{BB962C8B-B14F-4D97-AF65-F5344CB8AC3E}">
        <p14:creationId xmlns:p14="http://schemas.microsoft.com/office/powerpoint/2010/main" val="30229648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033921-FDDD-4AF3-2405-9C380B59E0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0472" y="879894"/>
            <a:ext cx="9696823" cy="692957"/>
          </a:xfrm>
        </p:spPr>
        <p:txBody>
          <a:bodyPr>
            <a:normAutofit fontScale="90000"/>
          </a:bodyPr>
          <a:lstStyle/>
          <a:p>
            <a:r>
              <a:rPr lang="en-US">
                <a:solidFill>
                  <a:srgbClr val="020E50"/>
                </a:solidFill>
                <a:latin typeface="Tahoma"/>
                <a:ea typeface="Tahoma"/>
                <a:cs typeface="Tahoma"/>
              </a:rPr>
              <a:t>EKF algorithm – Prediction step (more explanations)</a:t>
            </a:r>
            <a:endParaRPr lang="en-US">
              <a:solidFill>
                <a:srgbClr val="020E50"/>
              </a:solidFill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43B6E0-3186-BD4E-D76B-651594064D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B10A25-7BD5-4B48-B586-8598ACB61EAE}" type="datetime1">
              <a:rPr lang="en-US" noProof="0" smtClean="0"/>
              <a:t>10/13/2024</a:t>
            </a:fld>
            <a:endParaRPr lang="en-US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B9E930-B92A-BE9D-77BA-230374EDF5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vert="horz" lIns="0" tIns="0" rIns="0" bIns="0" rtlCol="0" anchor="t">
            <a:normAutofit/>
          </a:bodyPr>
          <a:lstStyle/>
          <a:p>
            <a:pPr marL="323850" indent="-323850"/>
            <a:endParaRPr lang="en-US">
              <a:latin typeface="Tahoma"/>
              <a:ea typeface="Tahoma"/>
              <a:cs typeface="Tahoma"/>
            </a:endParaRPr>
          </a:p>
          <a:p>
            <a:pPr marL="323850" indent="-323850"/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3A635467-964A-A78D-9C57-46E5ED41DD9E}"/>
              </a:ext>
            </a:extLst>
          </p:cNvPr>
          <p:cNvSpPr txBox="1">
            <a:spLocks/>
          </p:cNvSpPr>
          <p:nvPr/>
        </p:nvSpPr>
        <p:spPr>
          <a:xfrm>
            <a:off x="1822449" y="1941480"/>
            <a:ext cx="8026041" cy="410276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324000" indent="-324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90000"/>
              <a:buFontTx/>
              <a:buBlip>
                <a:blip r:embed="rId2"/>
              </a:buBlip>
              <a:defRPr sz="2300" kern="1200">
                <a:solidFill>
                  <a:schemeClr val="tx1"/>
                </a:solidFill>
                <a:latin typeface="Tahoma" charset="0"/>
                <a:ea typeface="Tahoma" charset="0"/>
                <a:cs typeface="Tahoma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Tahoma" charset="0"/>
                <a:ea typeface="Tahoma" charset="0"/>
                <a:cs typeface="Tahoma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§"/>
              <a:defRPr sz="1800" kern="1200">
                <a:solidFill>
                  <a:schemeClr val="tx1"/>
                </a:solidFill>
                <a:latin typeface="Tahoma" charset="0"/>
                <a:ea typeface="Tahoma" charset="0"/>
                <a:cs typeface="Tahoma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kern="1200" baseline="0">
                <a:solidFill>
                  <a:schemeClr val="tx1"/>
                </a:solidFill>
                <a:latin typeface="Tahoma" charset="0"/>
                <a:ea typeface="Tahoma" charset="0"/>
                <a:cs typeface="Tahoma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§"/>
              <a:defRPr sz="1500" kern="1200">
                <a:solidFill>
                  <a:schemeClr val="tx1"/>
                </a:solidFill>
                <a:latin typeface="Tahoma" charset="0"/>
                <a:ea typeface="Tahoma" charset="0"/>
                <a:cs typeface="Tahoma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23850" indent="-323850"/>
            <a:r>
              <a:rPr lang="en-US">
                <a:latin typeface="Tahoma"/>
                <a:ea typeface="Tahoma"/>
                <a:cs typeface="Tahoma"/>
              </a:rPr>
              <a:t>State prediction: </a:t>
            </a:r>
            <a:r>
              <a:rPr lang="en-US" err="1">
                <a:latin typeface="Tahoma"/>
                <a:ea typeface="Tahoma"/>
                <a:cs typeface="Tahoma"/>
              </a:rPr>
              <a:t>est</a:t>
            </a:r>
            <a:r>
              <a:rPr lang="en-US">
                <a:latin typeface="Tahoma"/>
                <a:ea typeface="Tahoma"/>
                <a:cs typeface="Tahoma"/>
              </a:rPr>
              <a:t>(</a:t>
            </a:r>
            <a:r>
              <a:rPr lang="en-US" b="1" i="1" err="1">
                <a:latin typeface="Tahoma"/>
                <a:ea typeface="Tahoma"/>
                <a:cs typeface="Tahoma"/>
              </a:rPr>
              <a:t>x</a:t>
            </a:r>
            <a:r>
              <a:rPr lang="en-US" i="1" baseline="-25000" err="1">
                <a:latin typeface="Tahoma"/>
                <a:ea typeface="Tahoma"/>
                <a:cs typeface="Tahoma"/>
              </a:rPr>
              <a:t>k</a:t>
            </a:r>
            <a:r>
              <a:rPr lang="en-US">
                <a:latin typeface="Tahoma"/>
                <a:ea typeface="Tahoma"/>
                <a:cs typeface="Tahoma"/>
              </a:rPr>
              <a:t>) = </a:t>
            </a:r>
            <a:r>
              <a:rPr lang="en-US" i="1">
                <a:latin typeface="Tahoma"/>
                <a:ea typeface="Tahoma"/>
                <a:cs typeface="Tahoma"/>
              </a:rPr>
              <a:t>f</a:t>
            </a:r>
            <a:r>
              <a:rPr lang="en-US">
                <a:latin typeface="Tahoma"/>
                <a:ea typeface="Tahoma"/>
                <a:cs typeface="Tahoma"/>
              </a:rPr>
              <a:t>(</a:t>
            </a:r>
            <a:r>
              <a:rPr lang="en-US" b="1" i="1">
                <a:latin typeface="Tahoma"/>
                <a:ea typeface="Tahoma"/>
                <a:cs typeface="Tahoma"/>
              </a:rPr>
              <a:t>x</a:t>
            </a:r>
            <a:r>
              <a:rPr lang="en-US" i="1" baseline="-25000">
                <a:latin typeface="Tahoma"/>
                <a:ea typeface="Tahoma"/>
                <a:cs typeface="Tahoma"/>
              </a:rPr>
              <a:t>k-1</a:t>
            </a:r>
            <a:r>
              <a:rPr lang="en-US">
                <a:latin typeface="Tahoma"/>
                <a:ea typeface="Tahoma"/>
                <a:cs typeface="Tahoma"/>
              </a:rPr>
              <a:t>)</a:t>
            </a:r>
            <a:endParaRPr lang="en-US"/>
          </a:p>
          <a:p>
            <a:pPr lvl="1">
              <a:buFont typeface="Courier New"/>
              <a:buChar char="o"/>
            </a:pPr>
            <a:r>
              <a:rPr lang="en-US">
                <a:latin typeface="Tahoma"/>
                <a:ea typeface="Tahoma"/>
                <a:cs typeface="Tahoma"/>
              </a:rPr>
              <a:t>This equation projects the state estimate forward in time</a:t>
            </a:r>
          </a:p>
          <a:p>
            <a:pPr marL="685800" indent="-228600">
              <a:spcBef>
                <a:spcPts val="500"/>
              </a:spcBef>
              <a:buFont typeface="Courier New"/>
              <a:buChar char="o"/>
            </a:pPr>
            <a:r>
              <a:rPr lang="en-US" sz="2100" i="1">
                <a:latin typeface="Tahoma"/>
                <a:ea typeface="Tahoma"/>
                <a:cs typeface="Tahoma"/>
              </a:rPr>
              <a:t>f</a:t>
            </a:r>
            <a:r>
              <a:rPr lang="en-US" sz="2100">
                <a:latin typeface="Tahoma"/>
                <a:ea typeface="Tahoma"/>
                <a:cs typeface="Tahoma"/>
              </a:rPr>
              <a:t> represents the robot's motion model. For example, if the robot is moving at a certain velocity, </a:t>
            </a:r>
            <a:r>
              <a:rPr lang="en-US" sz="2100" i="1">
                <a:latin typeface="Tahoma"/>
                <a:ea typeface="Tahoma"/>
                <a:cs typeface="Tahoma"/>
              </a:rPr>
              <a:t>f</a:t>
            </a:r>
            <a:r>
              <a:rPr lang="en-US" sz="2100">
                <a:latin typeface="Tahoma"/>
                <a:ea typeface="Tahoma"/>
                <a:cs typeface="Tahoma"/>
              </a:rPr>
              <a:t> would use this information to predict where the robot will be at the next time step.</a:t>
            </a:r>
          </a:p>
          <a:p>
            <a:pPr lvl="1">
              <a:buFont typeface="Courier New"/>
              <a:buChar char="o"/>
            </a:pPr>
            <a:r>
              <a:rPr lang="en-US">
                <a:latin typeface="Tahoma"/>
                <a:ea typeface="Tahoma"/>
                <a:cs typeface="Tahoma"/>
              </a:rPr>
              <a:t>The key point here is that </a:t>
            </a:r>
            <a:r>
              <a:rPr lang="en-US" i="1">
                <a:latin typeface="Tahoma"/>
                <a:ea typeface="Tahoma"/>
                <a:cs typeface="Tahoma"/>
              </a:rPr>
              <a:t>f</a:t>
            </a:r>
            <a:r>
              <a:rPr lang="en-US">
                <a:latin typeface="Tahoma"/>
                <a:ea typeface="Tahoma"/>
                <a:cs typeface="Tahoma"/>
              </a:rPr>
              <a:t> can be nonlinear, which is what distinguishes the Extended Kalman Filter from the regular Kalman Filter. This allows it to handle more complex systems and motions.</a:t>
            </a:r>
            <a:endParaRPr lang="en-US"/>
          </a:p>
          <a:p>
            <a:pPr marL="323850" indent="-323850"/>
            <a:endParaRPr lang="en-US" b="1" i="1">
              <a:latin typeface="Tahoma"/>
              <a:ea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5543794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033921-FDDD-4AF3-2405-9C380B59E0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8411" y="879894"/>
            <a:ext cx="10128884" cy="692957"/>
          </a:xfrm>
        </p:spPr>
        <p:txBody>
          <a:bodyPr>
            <a:normAutofit fontScale="90000"/>
          </a:bodyPr>
          <a:lstStyle/>
          <a:p>
            <a:r>
              <a:rPr lang="en-US">
                <a:solidFill>
                  <a:srgbClr val="020E50"/>
                </a:solidFill>
                <a:latin typeface="Tahoma"/>
                <a:ea typeface="Tahoma"/>
                <a:cs typeface="Tahoma"/>
              </a:rPr>
              <a:t>EKF algorithm – Prediction step (more explanations) (2)</a:t>
            </a:r>
            <a:endParaRPr lang="en-US">
              <a:solidFill>
                <a:srgbClr val="020E50"/>
              </a:solidFill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43B6E0-3186-BD4E-D76B-651594064D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B10A25-7BD5-4B48-B586-8598ACB61EAE}" type="datetime1">
              <a:rPr lang="en-US" noProof="0" smtClean="0"/>
              <a:t>10/13/2024</a:t>
            </a:fld>
            <a:endParaRPr lang="en-US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B9E930-B92A-BE9D-77BA-230374EDF5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vert="horz" lIns="0" tIns="0" rIns="0" bIns="0" rtlCol="0" anchor="t">
            <a:normAutofit/>
          </a:bodyPr>
          <a:lstStyle/>
          <a:p>
            <a:pPr marL="323850" indent="-323850"/>
            <a:endParaRPr lang="en-US">
              <a:latin typeface="Tahoma"/>
              <a:ea typeface="Tahoma"/>
              <a:cs typeface="Tahoma"/>
            </a:endParaRPr>
          </a:p>
          <a:p>
            <a:pPr marL="323850" indent="-323850"/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3A635467-964A-A78D-9C57-46E5ED41DD9E}"/>
              </a:ext>
            </a:extLst>
          </p:cNvPr>
          <p:cNvSpPr txBox="1">
            <a:spLocks/>
          </p:cNvSpPr>
          <p:nvPr/>
        </p:nvSpPr>
        <p:spPr>
          <a:xfrm>
            <a:off x="1822449" y="1941480"/>
            <a:ext cx="8026041" cy="410276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324000" indent="-324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90000"/>
              <a:buFontTx/>
              <a:buBlip>
                <a:blip r:embed="rId2"/>
              </a:buBlip>
              <a:defRPr sz="2300" kern="1200">
                <a:solidFill>
                  <a:schemeClr val="tx1"/>
                </a:solidFill>
                <a:latin typeface="Tahoma" charset="0"/>
                <a:ea typeface="Tahoma" charset="0"/>
                <a:cs typeface="Tahoma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Tahoma" charset="0"/>
                <a:ea typeface="Tahoma" charset="0"/>
                <a:cs typeface="Tahoma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§"/>
              <a:defRPr sz="1800" kern="1200">
                <a:solidFill>
                  <a:schemeClr val="tx1"/>
                </a:solidFill>
                <a:latin typeface="Tahoma" charset="0"/>
                <a:ea typeface="Tahoma" charset="0"/>
                <a:cs typeface="Tahoma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kern="1200" baseline="0">
                <a:solidFill>
                  <a:schemeClr val="tx1"/>
                </a:solidFill>
                <a:latin typeface="Tahoma" charset="0"/>
                <a:ea typeface="Tahoma" charset="0"/>
                <a:cs typeface="Tahoma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§"/>
              <a:defRPr sz="1500" kern="1200">
                <a:solidFill>
                  <a:schemeClr val="tx1"/>
                </a:solidFill>
                <a:latin typeface="Tahoma" charset="0"/>
                <a:ea typeface="Tahoma" charset="0"/>
                <a:cs typeface="Tahoma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23850" indent="-323850"/>
            <a:r>
              <a:rPr lang="en-US" dirty="0">
                <a:latin typeface="Tahoma"/>
                <a:ea typeface="Tahoma"/>
                <a:cs typeface="Tahoma"/>
              </a:rPr>
              <a:t>Covariance prediction: </a:t>
            </a:r>
            <a:r>
              <a:rPr lang="en-US" dirty="0" err="1">
                <a:latin typeface="Tahoma"/>
                <a:ea typeface="Tahoma"/>
                <a:cs typeface="Tahoma"/>
              </a:rPr>
              <a:t>est</a:t>
            </a:r>
            <a:r>
              <a:rPr lang="en-US" dirty="0">
                <a:latin typeface="Tahoma"/>
                <a:ea typeface="Tahoma"/>
                <a:cs typeface="Tahoma"/>
              </a:rPr>
              <a:t>(</a:t>
            </a:r>
            <a:r>
              <a:rPr lang="en-US" b="1" i="1" dirty="0">
                <a:latin typeface="Tahoma"/>
                <a:ea typeface="Tahoma"/>
                <a:cs typeface="Tahoma"/>
              </a:rPr>
              <a:t>P</a:t>
            </a:r>
            <a:r>
              <a:rPr lang="en-US" i="1" baseline="-25000" dirty="0">
                <a:latin typeface="Tahoma"/>
                <a:ea typeface="Tahoma"/>
                <a:cs typeface="Tahoma"/>
              </a:rPr>
              <a:t>k</a:t>
            </a:r>
            <a:r>
              <a:rPr lang="en-US" dirty="0">
                <a:latin typeface="Tahoma"/>
                <a:ea typeface="Tahoma"/>
                <a:cs typeface="Tahoma"/>
              </a:rPr>
              <a:t>) = </a:t>
            </a:r>
            <a:r>
              <a:rPr lang="en-US" b="1" i="1" dirty="0">
                <a:latin typeface="Tahoma"/>
                <a:ea typeface="Tahoma"/>
                <a:cs typeface="Tahoma"/>
              </a:rPr>
              <a:t>FP</a:t>
            </a:r>
            <a:r>
              <a:rPr lang="en-US" i="1" baseline="-25000" dirty="0">
                <a:latin typeface="Tahoma"/>
                <a:ea typeface="Tahoma"/>
                <a:cs typeface="Tahoma"/>
              </a:rPr>
              <a:t>k-1</a:t>
            </a:r>
            <a:r>
              <a:rPr lang="en-US" b="1" i="1" dirty="0">
                <a:latin typeface="Tahoma"/>
                <a:ea typeface="Tahoma"/>
                <a:cs typeface="Tahoma"/>
              </a:rPr>
              <a:t>F</a:t>
            </a:r>
            <a:r>
              <a:rPr lang="en-US" i="1" baseline="30000" dirty="0">
                <a:latin typeface="Tahoma"/>
                <a:ea typeface="Tahoma"/>
                <a:cs typeface="Tahoma"/>
              </a:rPr>
              <a:t>T</a:t>
            </a:r>
            <a:r>
              <a:rPr lang="en-US" dirty="0">
                <a:latin typeface="Tahoma"/>
                <a:ea typeface="Tahoma"/>
                <a:cs typeface="Tahoma"/>
              </a:rPr>
              <a:t> + </a:t>
            </a:r>
            <a:r>
              <a:rPr lang="en-US" b="1" i="1" dirty="0">
                <a:latin typeface="Tahoma"/>
                <a:ea typeface="Tahoma"/>
                <a:cs typeface="Tahoma"/>
              </a:rPr>
              <a:t>Q</a:t>
            </a:r>
            <a:endParaRPr lang="en-US" dirty="0"/>
          </a:p>
          <a:p>
            <a:pPr lvl="1">
              <a:buFont typeface="Courier New"/>
              <a:buChar char="o"/>
            </a:pPr>
            <a:r>
              <a:rPr lang="en-US" b="1" i="1" dirty="0">
                <a:latin typeface="Tahoma"/>
                <a:ea typeface="Tahoma"/>
                <a:cs typeface="Tahoma"/>
              </a:rPr>
              <a:t>F</a:t>
            </a:r>
            <a:r>
              <a:rPr lang="en-US" dirty="0">
                <a:latin typeface="Tahoma"/>
                <a:ea typeface="Tahoma"/>
                <a:cs typeface="Tahoma"/>
              </a:rPr>
              <a:t> is the Jacobian of </a:t>
            </a:r>
            <a:r>
              <a:rPr lang="en-US" i="1" dirty="0">
                <a:latin typeface="Tahoma"/>
                <a:ea typeface="Tahoma"/>
                <a:cs typeface="Tahoma"/>
              </a:rPr>
              <a:t>f</a:t>
            </a:r>
            <a:r>
              <a:rPr lang="en-US" dirty="0">
                <a:latin typeface="Tahoma"/>
                <a:ea typeface="Tahoma"/>
                <a:cs typeface="Tahoma"/>
              </a:rPr>
              <a:t> and represents how changes in the previous state affect the current state. It's used to transform the previous covariance into the new time step. The use of the Jacobian </a:t>
            </a:r>
            <a:r>
              <a:rPr lang="en-US" b="1" i="1" dirty="0">
                <a:latin typeface="Tahoma"/>
                <a:ea typeface="Tahoma"/>
                <a:cs typeface="Tahoma"/>
              </a:rPr>
              <a:t>F</a:t>
            </a:r>
            <a:r>
              <a:rPr lang="en-US" dirty="0">
                <a:latin typeface="Tahoma"/>
                <a:ea typeface="Tahoma"/>
                <a:cs typeface="Tahoma"/>
              </a:rPr>
              <a:t> is another key aspect of the Extended Kalman Filter. It's a linear approximation of how the nonlinear function f behaves near the current estimate. This linearization is what allows the EKF to apply the Kalman Filter framework to nonlinear systems.</a:t>
            </a:r>
          </a:p>
          <a:p>
            <a:pPr lvl="1">
              <a:buFont typeface="Courier New"/>
              <a:buChar char="o"/>
            </a:pPr>
            <a:r>
              <a:rPr lang="en-US" b="1" i="1" dirty="0">
                <a:latin typeface="Tahoma"/>
                <a:ea typeface="Tahoma"/>
                <a:cs typeface="Tahoma"/>
              </a:rPr>
              <a:t>FP</a:t>
            </a:r>
            <a:r>
              <a:rPr lang="en-US" i="1" baseline="-25000" dirty="0">
                <a:latin typeface="Tahoma"/>
                <a:ea typeface="Tahoma"/>
                <a:cs typeface="Tahoma"/>
              </a:rPr>
              <a:t>k-1</a:t>
            </a:r>
            <a:r>
              <a:rPr lang="en-US" b="1" i="1" dirty="0">
                <a:latin typeface="Tahoma"/>
                <a:ea typeface="Tahoma"/>
                <a:cs typeface="Tahoma"/>
              </a:rPr>
              <a:t>F</a:t>
            </a:r>
            <a:r>
              <a:rPr lang="en-US" i="1" baseline="30000" dirty="0">
                <a:latin typeface="Tahoma"/>
                <a:ea typeface="Tahoma"/>
                <a:cs typeface="Tahoma"/>
              </a:rPr>
              <a:t>T </a:t>
            </a:r>
            <a:r>
              <a:rPr lang="en-US" dirty="0">
                <a:latin typeface="Tahoma"/>
                <a:ea typeface="Tahoma"/>
                <a:cs typeface="Tahoma"/>
              </a:rPr>
              <a:t>propagates the previous uncertainty through the state transition model.</a:t>
            </a:r>
          </a:p>
          <a:p>
            <a:pPr lvl="1">
              <a:buFont typeface="Courier New"/>
              <a:buChar char="o"/>
            </a:pPr>
            <a:r>
              <a:rPr lang="en-US" b="1" i="1">
                <a:latin typeface="Tahoma"/>
                <a:ea typeface="Tahoma"/>
                <a:cs typeface="Tahoma"/>
              </a:rPr>
              <a:t>Q</a:t>
            </a:r>
            <a:r>
              <a:rPr lang="en-US">
                <a:latin typeface="Tahoma"/>
                <a:ea typeface="Tahoma"/>
                <a:cs typeface="Tahoma"/>
              </a:rPr>
              <a:t> a</a:t>
            </a:r>
            <a:r>
              <a:rPr lang="en-US" dirty="0">
                <a:latin typeface="Tahoma"/>
                <a:ea typeface="Tahoma"/>
                <a:cs typeface="Tahoma"/>
              </a:rPr>
              <a:t>dds additional uncertainty due to imperfections in our model or external factors we can't account for.</a:t>
            </a:r>
          </a:p>
        </p:txBody>
      </p:sp>
    </p:spTree>
    <p:extLst>
      <p:ext uri="{BB962C8B-B14F-4D97-AF65-F5344CB8AC3E}">
        <p14:creationId xmlns:p14="http://schemas.microsoft.com/office/powerpoint/2010/main" val="34089176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B518E-01DA-8A43-FFF0-D3BFE2A125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0472" y="879894"/>
            <a:ext cx="9822788" cy="692957"/>
          </a:xfrm>
        </p:spPr>
        <p:txBody>
          <a:bodyPr>
            <a:normAutofit fontScale="90000"/>
          </a:bodyPr>
          <a:lstStyle/>
          <a:p>
            <a:r>
              <a:rPr lang="en-US">
                <a:solidFill>
                  <a:srgbClr val="020E50"/>
                </a:solidFill>
                <a:latin typeface="Tahoma"/>
                <a:ea typeface="Tahoma"/>
                <a:cs typeface="Tahoma"/>
              </a:rPr>
              <a:t>EKF algorithm – Correction step (more explanations)</a:t>
            </a:r>
            <a:endParaRPr lang="en-US">
              <a:latin typeface="Tahoma"/>
              <a:ea typeface="Tahoma"/>
              <a:cs typeface="Tahoma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E7B2E0-991F-9545-F1D6-A55FFF9CD9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B10A25-7BD5-4B48-B586-8598ACB61EAE}" type="datetime1">
              <a:rPr lang="en-US" noProof="0" smtClean="0"/>
              <a:t>10/13/2024</a:t>
            </a:fld>
            <a:endParaRPr lang="en-US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ADFC9F-EDE1-679E-6C9A-30F8A515371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vert="horz" lIns="0" tIns="0" rIns="0" bIns="0" rtlCol="0" anchor="t">
            <a:normAutofit fontScale="92500" lnSpcReduction="20000"/>
          </a:bodyPr>
          <a:lstStyle/>
          <a:p>
            <a:pPr marL="323850" indent="-323850"/>
            <a:r>
              <a:rPr lang="en-US">
                <a:latin typeface="Tahoma"/>
                <a:ea typeface="Tahoma"/>
                <a:cs typeface="Tahoma"/>
              </a:rPr>
              <a:t>Kalman gain calculation: </a:t>
            </a:r>
            <a:r>
              <a:rPr lang="en-US" b="1" i="1">
                <a:latin typeface="Tahoma"/>
                <a:ea typeface="Tahoma"/>
                <a:cs typeface="Tahoma"/>
              </a:rPr>
              <a:t>K</a:t>
            </a:r>
            <a:r>
              <a:rPr lang="en-US">
                <a:latin typeface="Tahoma"/>
                <a:ea typeface="Tahoma"/>
                <a:cs typeface="Tahoma"/>
              </a:rPr>
              <a:t> = </a:t>
            </a:r>
            <a:r>
              <a:rPr lang="en-US" err="1">
                <a:latin typeface="Tahoma"/>
                <a:ea typeface="Tahoma"/>
                <a:cs typeface="Tahoma"/>
              </a:rPr>
              <a:t>est</a:t>
            </a:r>
            <a:r>
              <a:rPr lang="en-US">
                <a:latin typeface="Tahoma"/>
                <a:ea typeface="Tahoma"/>
                <a:cs typeface="Tahoma"/>
              </a:rPr>
              <a:t>(</a:t>
            </a:r>
            <a:r>
              <a:rPr lang="en-US" b="1" i="1">
                <a:latin typeface="Tahoma"/>
                <a:ea typeface="Tahoma"/>
                <a:cs typeface="Tahoma"/>
              </a:rPr>
              <a:t>P</a:t>
            </a:r>
            <a:r>
              <a:rPr lang="en-US" i="1" baseline="-25000">
                <a:latin typeface="Tahoma"/>
                <a:ea typeface="Tahoma"/>
                <a:cs typeface="Tahoma"/>
              </a:rPr>
              <a:t>k</a:t>
            </a:r>
            <a:r>
              <a:rPr lang="en-US">
                <a:latin typeface="Tahoma"/>
                <a:ea typeface="Tahoma"/>
                <a:cs typeface="Tahoma"/>
              </a:rPr>
              <a:t>)</a:t>
            </a:r>
            <a:r>
              <a:rPr lang="en-US" b="1" i="1">
                <a:latin typeface="Tahoma"/>
                <a:ea typeface="Tahoma"/>
                <a:cs typeface="Tahoma"/>
              </a:rPr>
              <a:t>H</a:t>
            </a:r>
            <a:r>
              <a:rPr lang="en-US" i="1" baseline="30000">
                <a:latin typeface="Tahoma"/>
                <a:ea typeface="Tahoma"/>
                <a:cs typeface="Tahoma"/>
              </a:rPr>
              <a:t>T</a:t>
            </a:r>
            <a:r>
              <a:rPr lang="en-US">
                <a:latin typeface="Tahoma"/>
                <a:ea typeface="Tahoma"/>
                <a:cs typeface="Tahoma"/>
              </a:rPr>
              <a:t>(</a:t>
            </a:r>
            <a:r>
              <a:rPr lang="en-US" b="1" i="1">
                <a:latin typeface="Tahoma"/>
                <a:ea typeface="Tahoma"/>
                <a:cs typeface="Tahoma"/>
              </a:rPr>
              <a:t>H </a:t>
            </a:r>
            <a:r>
              <a:rPr lang="en-US" err="1">
                <a:latin typeface="Tahoma"/>
                <a:ea typeface="Tahoma"/>
                <a:cs typeface="Tahoma"/>
              </a:rPr>
              <a:t>est</a:t>
            </a:r>
            <a:r>
              <a:rPr lang="en-US">
                <a:latin typeface="Tahoma"/>
                <a:ea typeface="Tahoma"/>
                <a:cs typeface="Tahoma"/>
              </a:rPr>
              <a:t>(</a:t>
            </a:r>
            <a:r>
              <a:rPr lang="en-US" b="1" i="1">
                <a:latin typeface="Tahoma"/>
                <a:ea typeface="Tahoma"/>
                <a:cs typeface="Tahoma"/>
              </a:rPr>
              <a:t>P</a:t>
            </a:r>
            <a:r>
              <a:rPr lang="en-US" i="1" baseline="-25000">
                <a:latin typeface="Tahoma"/>
                <a:ea typeface="Tahoma"/>
                <a:cs typeface="Tahoma"/>
              </a:rPr>
              <a:t>k</a:t>
            </a:r>
            <a:r>
              <a:rPr lang="en-US">
                <a:latin typeface="Tahoma"/>
                <a:ea typeface="Tahoma"/>
                <a:cs typeface="Tahoma"/>
              </a:rPr>
              <a:t>)</a:t>
            </a:r>
            <a:r>
              <a:rPr lang="en-US" b="1" i="1">
                <a:latin typeface="Tahoma"/>
                <a:ea typeface="Tahoma"/>
                <a:cs typeface="Tahoma"/>
              </a:rPr>
              <a:t>H</a:t>
            </a:r>
            <a:r>
              <a:rPr lang="en-US" i="1" baseline="30000">
                <a:latin typeface="Tahoma"/>
                <a:ea typeface="Tahoma"/>
                <a:cs typeface="Tahoma"/>
              </a:rPr>
              <a:t>T</a:t>
            </a:r>
            <a:r>
              <a:rPr lang="en-US">
                <a:latin typeface="Tahoma"/>
                <a:ea typeface="Tahoma"/>
                <a:cs typeface="Tahoma"/>
              </a:rPr>
              <a:t> + </a:t>
            </a:r>
            <a:r>
              <a:rPr lang="en-US" b="1" i="1">
                <a:latin typeface="Tahoma"/>
                <a:ea typeface="Tahoma"/>
                <a:cs typeface="Tahoma"/>
              </a:rPr>
              <a:t>R</a:t>
            </a:r>
            <a:r>
              <a:rPr lang="en-US">
                <a:latin typeface="Tahoma"/>
                <a:ea typeface="Tahoma"/>
                <a:cs typeface="Tahoma"/>
              </a:rPr>
              <a:t>)</a:t>
            </a:r>
            <a:r>
              <a:rPr lang="en-US" baseline="30000">
                <a:latin typeface="Tahoma"/>
                <a:ea typeface="Tahoma"/>
                <a:cs typeface="Tahoma"/>
              </a:rPr>
              <a:t>-1</a:t>
            </a:r>
          </a:p>
          <a:p>
            <a:pPr lvl="1">
              <a:buFont typeface="Courier New"/>
              <a:buChar char="o"/>
            </a:pPr>
            <a:r>
              <a:rPr lang="en-US" sz="2300" err="1">
                <a:latin typeface="Tahoma"/>
                <a:ea typeface="Tahoma"/>
                <a:cs typeface="Tahoma"/>
              </a:rPr>
              <a:t>est</a:t>
            </a:r>
            <a:r>
              <a:rPr lang="en-US" sz="2300">
                <a:latin typeface="Tahoma"/>
                <a:ea typeface="Tahoma"/>
                <a:cs typeface="Tahoma"/>
              </a:rPr>
              <a:t>(</a:t>
            </a:r>
            <a:r>
              <a:rPr lang="en-US" sz="2300" b="1" i="1">
                <a:latin typeface="Tahoma"/>
                <a:ea typeface="Tahoma"/>
                <a:cs typeface="Tahoma"/>
              </a:rPr>
              <a:t>P</a:t>
            </a:r>
            <a:r>
              <a:rPr lang="en-US" sz="2300" i="1" baseline="-25000">
                <a:latin typeface="Tahoma"/>
                <a:ea typeface="Tahoma"/>
                <a:cs typeface="Tahoma"/>
              </a:rPr>
              <a:t>k</a:t>
            </a:r>
            <a:r>
              <a:rPr lang="en-US" sz="2300">
                <a:latin typeface="Tahoma"/>
                <a:ea typeface="Tahoma"/>
                <a:cs typeface="Tahoma"/>
              </a:rPr>
              <a:t>)</a:t>
            </a:r>
            <a:r>
              <a:rPr lang="en-US" sz="2300" b="1" i="1">
                <a:latin typeface="Tahoma"/>
                <a:ea typeface="Tahoma"/>
                <a:cs typeface="Tahoma"/>
              </a:rPr>
              <a:t>H</a:t>
            </a:r>
            <a:r>
              <a:rPr lang="en-US" sz="2300" i="1" baseline="30000">
                <a:latin typeface="Tahoma"/>
                <a:ea typeface="Tahoma"/>
                <a:cs typeface="Tahoma"/>
              </a:rPr>
              <a:t>T</a:t>
            </a:r>
            <a:r>
              <a:rPr lang="en-US">
                <a:latin typeface="Tahoma"/>
                <a:ea typeface="Tahoma"/>
                <a:cs typeface="Tahoma"/>
              </a:rPr>
              <a:t> represents how much we expect the measurement to change based on changes in our state estimate</a:t>
            </a:r>
          </a:p>
          <a:p>
            <a:pPr lvl="1">
              <a:buFont typeface="Courier New"/>
              <a:buChar char="o"/>
            </a:pPr>
            <a:r>
              <a:rPr lang="en-US" sz="2300" b="1" i="1">
                <a:latin typeface="Tahoma"/>
                <a:ea typeface="Tahoma"/>
                <a:cs typeface="Tahoma"/>
              </a:rPr>
              <a:t>H </a:t>
            </a:r>
            <a:r>
              <a:rPr lang="en-US" sz="2300" err="1">
                <a:latin typeface="Tahoma"/>
                <a:ea typeface="Tahoma"/>
                <a:cs typeface="Tahoma"/>
              </a:rPr>
              <a:t>est</a:t>
            </a:r>
            <a:r>
              <a:rPr lang="en-US" sz="2300">
                <a:latin typeface="Tahoma"/>
                <a:ea typeface="Tahoma"/>
                <a:cs typeface="Tahoma"/>
              </a:rPr>
              <a:t>(</a:t>
            </a:r>
            <a:r>
              <a:rPr lang="en-US" sz="2300" b="1" i="1">
                <a:latin typeface="Tahoma"/>
                <a:ea typeface="Tahoma"/>
                <a:cs typeface="Tahoma"/>
              </a:rPr>
              <a:t>P</a:t>
            </a:r>
            <a:r>
              <a:rPr lang="en-US" sz="2300" i="1" baseline="-25000">
                <a:latin typeface="Tahoma"/>
                <a:ea typeface="Tahoma"/>
                <a:cs typeface="Tahoma"/>
              </a:rPr>
              <a:t>k</a:t>
            </a:r>
            <a:r>
              <a:rPr lang="en-US" sz="2300">
                <a:latin typeface="Tahoma"/>
                <a:ea typeface="Tahoma"/>
                <a:cs typeface="Tahoma"/>
              </a:rPr>
              <a:t>)</a:t>
            </a:r>
            <a:r>
              <a:rPr lang="en-US" sz="2300" b="1" i="1">
                <a:latin typeface="Tahoma"/>
                <a:ea typeface="Tahoma"/>
                <a:cs typeface="Tahoma"/>
              </a:rPr>
              <a:t>H</a:t>
            </a:r>
            <a:r>
              <a:rPr lang="en-US" sz="2300" i="1" baseline="30000">
                <a:latin typeface="Tahoma"/>
                <a:ea typeface="Tahoma"/>
                <a:cs typeface="Tahoma"/>
              </a:rPr>
              <a:t>T</a:t>
            </a:r>
            <a:r>
              <a:rPr lang="en-US" sz="2300">
                <a:latin typeface="Tahoma"/>
                <a:ea typeface="Tahoma"/>
                <a:cs typeface="Tahoma"/>
              </a:rPr>
              <a:t> + </a:t>
            </a:r>
            <a:r>
              <a:rPr lang="en-US" sz="2300" b="1" i="1">
                <a:latin typeface="Tahoma"/>
                <a:ea typeface="Tahoma"/>
                <a:cs typeface="Tahoma"/>
              </a:rPr>
              <a:t>R</a:t>
            </a:r>
            <a:r>
              <a:rPr lang="en-US">
                <a:latin typeface="Tahoma"/>
                <a:ea typeface="Tahoma"/>
                <a:cs typeface="Tahoma"/>
              </a:rPr>
              <a:t> represents the total expected variance in our measurement (predicted measurement uncertainty + actual measurement noise).</a:t>
            </a:r>
          </a:p>
          <a:p>
            <a:pPr lvl="1">
              <a:buFont typeface="Courier New"/>
              <a:buChar char="o"/>
            </a:pPr>
            <a:r>
              <a:rPr lang="en-US">
                <a:latin typeface="Tahoma"/>
                <a:ea typeface="Tahoma"/>
                <a:cs typeface="Tahoma"/>
              </a:rPr>
              <a:t>The inverse at the end turns this into a ratio - effectively, "how much should we trust this measurement compared to our prediction?</a:t>
            </a:r>
          </a:p>
          <a:p>
            <a:pPr marL="323850" indent="-323850"/>
            <a:r>
              <a:rPr lang="en-US">
                <a:latin typeface="Tahoma"/>
                <a:ea typeface="Tahoma"/>
                <a:cs typeface="Tahoma"/>
              </a:rPr>
              <a:t>State update: </a:t>
            </a:r>
            <a:r>
              <a:rPr lang="en-US" b="1" i="1" err="1">
                <a:latin typeface="Tahoma"/>
                <a:ea typeface="Tahoma"/>
                <a:cs typeface="Tahoma"/>
              </a:rPr>
              <a:t>x</a:t>
            </a:r>
            <a:r>
              <a:rPr lang="en-US" i="1" baseline="-25000" err="1">
                <a:latin typeface="Tahoma"/>
                <a:ea typeface="Tahoma"/>
                <a:cs typeface="Tahoma"/>
              </a:rPr>
              <a:t>k</a:t>
            </a:r>
            <a:r>
              <a:rPr lang="en-US">
                <a:latin typeface="Tahoma"/>
                <a:ea typeface="Tahoma"/>
                <a:cs typeface="Tahoma"/>
              </a:rPr>
              <a:t> = </a:t>
            </a:r>
            <a:r>
              <a:rPr lang="en-US" err="1">
                <a:latin typeface="Tahoma"/>
                <a:ea typeface="Tahoma"/>
                <a:cs typeface="Tahoma"/>
              </a:rPr>
              <a:t>est</a:t>
            </a:r>
            <a:r>
              <a:rPr lang="en-US">
                <a:latin typeface="Tahoma"/>
                <a:ea typeface="Tahoma"/>
                <a:cs typeface="Tahoma"/>
              </a:rPr>
              <a:t>(</a:t>
            </a:r>
            <a:r>
              <a:rPr lang="en-US" b="1" i="1" err="1">
                <a:latin typeface="Tahoma"/>
                <a:ea typeface="Tahoma"/>
                <a:cs typeface="Tahoma"/>
              </a:rPr>
              <a:t>x</a:t>
            </a:r>
            <a:r>
              <a:rPr lang="en-US" i="1" baseline="-25000" err="1">
                <a:latin typeface="Tahoma"/>
                <a:ea typeface="Tahoma"/>
                <a:cs typeface="Tahoma"/>
              </a:rPr>
              <a:t>k</a:t>
            </a:r>
            <a:r>
              <a:rPr lang="en-US">
                <a:latin typeface="Tahoma"/>
                <a:ea typeface="Tahoma"/>
                <a:cs typeface="Tahoma"/>
              </a:rPr>
              <a:t>) + </a:t>
            </a:r>
            <a:r>
              <a:rPr lang="en-US" b="1" i="1">
                <a:latin typeface="Tahoma"/>
                <a:ea typeface="Tahoma"/>
                <a:cs typeface="Tahoma"/>
              </a:rPr>
              <a:t>K</a:t>
            </a:r>
            <a:r>
              <a:rPr lang="en-US">
                <a:latin typeface="Tahoma"/>
                <a:ea typeface="Tahoma"/>
                <a:cs typeface="Tahoma"/>
              </a:rPr>
              <a:t>(</a:t>
            </a:r>
            <a:r>
              <a:rPr lang="en-US" b="1" i="1">
                <a:latin typeface="Tahoma"/>
                <a:ea typeface="Tahoma"/>
                <a:cs typeface="Tahoma"/>
              </a:rPr>
              <a:t>z</a:t>
            </a:r>
            <a:r>
              <a:rPr lang="en-US">
                <a:latin typeface="Tahoma"/>
                <a:ea typeface="Tahoma"/>
                <a:cs typeface="Tahoma"/>
              </a:rPr>
              <a:t> – </a:t>
            </a:r>
            <a:r>
              <a:rPr lang="en-US" b="1" i="1">
                <a:latin typeface="Tahoma"/>
                <a:ea typeface="Tahoma"/>
                <a:cs typeface="Tahoma"/>
              </a:rPr>
              <a:t>H</a:t>
            </a:r>
            <a:r>
              <a:rPr lang="en-US">
                <a:latin typeface="Tahoma"/>
                <a:ea typeface="Tahoma"/>
                <a:cs typeface="Tahoma"/>
              </a:rPr>
              <a:t> </a:t>
            </a:r>
            <a:r>
              <a:rPr lang="en-US" err="1">
                <a:latin typeface="Tahoma"/>
                <a:ea typeface="Tahoma"/>
                <a:cs typeface="Tahoma"/>
              </a:rPr>
              <a:t>est</a:t>
            </a:r>
            <a:r>
              <a:rPr lang="en-US">
                <a:latin typeface="Tahoma"/>
                <a:ea typeface="Tahoma"/>
                <a:cs typeface="Tahoma"/>
              </a:rPr>
              <a:t>(</a:t>
            </a:r>
            <a:r>
              <a:rPr lang="en-US" b="1" i="1" err="1">
                <a:latin typeface="Tahoma"/>
                <a:ea typeface="Tahoma"/>
                <a:cs typeface="Tahoma"/>
              </a:rPr>
              <a:t>x</a:t>
            </a:r>
            <a:r>
              <a:rPr lang="en-US" i="1" baseline="-25000" err="1">
                <a:latin typeface="Tahoma"/>
                <a:ea typeface="Tahoma"/>
                <a:cs typeface="Tahoma"/>
              </a:rPr>
              <a:t>k</a:t>
            </a:r>
            <a:r>
              <a:rPr lang="en-US">
                <a:latin typeface="Tahoma"/>
                <a:ea typeface="Tahoma"/>
                <a:cs typeface="Tahoma"/>
              </a:rPr>
              <a:t>))  </a:t>
            </a:r>
            <a:endParaRPr lang="en-US" sz="1900" b="1" i="1"/>
          </a:p>
          <a:p>
            <a:pPr lvl="1">
              <a:buFont typeface="Courier New"/>
              <a:buChar char="o"/>
            </a:pPr>
            <a:r>
              <a:rPr lang="en-US" b="1" i="1">
                <a:latin typeface="Tahoma"/>
                <a:ea typeface="Tahoma"/>
                <a:cs typeface="Tahoma"/>
              </a:rPr>
              <a:t>z</a:t>
            </a:r>
            <a:r>
              <a:rPr lang="en-US">
                <a:latin typeface="Tahoma"/>
                <a:ea typeface="Tahoma"/>
                <a:cs typeface="Tahoma"/>
              </a:rPr>
              <a:t> – </a:t>
            </a:r>
            <a:r>
              <a:rPr lang="en-US" b="1" i="1">
                <a:latin typeface="Tahoma"/>
                <a:ea typeface="Tahoma"/>
                <a:cs typeface="Tahoma"/>
              </a:rPr>
              <a:t>H</a:t>
            </a:r>
            <a:r>
              <a:rPr lang="en-US">
                <a:latin typeface="Tahoma"/>
                <a:ea typeface="Tahoma"/>
                <a:cs typeface="Tahoma"/>
              </a:rPr>
              <a:t> </a:t>
            </a:r>
            <a:r>
              <a:rPr lang="en-US" err="1">
                <a:latin typeface="Tahoma"/>
                <a:ea typeface="Tahoma"/>
                <a:cs typeface="Tahoma"/>
              </a:rPr>
              <a:t>est</a:t>
            </a:r>
            <a:r>
              <a:rPr lang="en-US">
                <a:latin typeface="Tahoma"/>
                <a:ea typeface="Tahoma"/>
                <a:cs typeface="Tahoma"/>
              </a:rPr>
              <a:t>(</a:t>
            </a:r>
            <a:r>
              <a:rPr lang="en-US" b="1" i="1" err="1">
                <a:latin typeface="Tahoma"/>
                <a:ea typeface="Tahoma"/>
                <a:cs typeface="Tahoma"/>
              </a:rPr>
              <a:t>x</a:t>
            </a:r>
            <a:r>
              <a:rPr lang="en-US" i="1" baseline="-25000" err="1">
                <a:latin typeface="Tahoma"/>
                <a:ea typeface="Tahoma"/>
                <a:cs typeface="Tahoma"/>
              </a:rPr>
              <a:t>k</a:t>
            </a:r>
            <a:r>
              <a:rPr lang="en-US">
                <a:latin typeface="Tahoma"/>
                <a:ea typeface="Tahoma"/>
                <a:cs typeface="Tahoma"/>
              </a:rPr>
              <a:t>)) is the difference between the actual measurement </a:t>
            </a:r>
            <a:r>
              <a:rPr lang="en-US" b="1" i="1">
                <a:latin typeface="Tahoma"/>
                <a:ea typeface="Tahoma"/>
                <a:cs typeface="Tahoma"/>
              </a:rPr>
              <a:t>z</a:t>
            </a:r>
            <a:r>
              <a:rPr lang="en-US">
                <a:latin typeface="Tahoma"/>
                <a:ea typeface="Tahoma"/>
                <a:cs typeface="Tahoma"/>
              </a:rPr>
              <a:t> and what we expected to measure </a:t>
            </a:r>
            <a:r>
              <a:rPr lang="en-US" sz="1900" b="1" i="1">
                <a:latin typeface="Tahoma"/>
                <a:ea typeface="Tahoma"/>
                <a:cs typeface="Tahoma"/>
              </a:rPr>
              <a:t>K</a:t>
            </a:r>
            <a:r>
              <a:rPr lang="en-US">
                <a:latin typeface="Tahoma"/>
                <a:ea typeface="Tahoma"/>
                <a:cs typeface="Tahoma"/>
              </a:rPr>
              <a:t>(</a:t>
            </a:r>
            <a:r>
              <a:rPr lang="en-US" b="1" i="1">
                <a:latin typeface="Tahoma"/>
                <a:ea typeface="Tahoma"/>
                <a:cs typeface="Tahoma"/>
              </a:rPr>
              <a:t>z</a:t>
            </a:r>
            <a:r>
              <a:rPr lang="en-US">
                <a:latin typeface="Tahoma"/>
                <a:ea typeface="Tahoma"/>
                <a:cs typeface="Tahoma"/>
              </a:rPr>
              <a:t> – </a:t>
            </a:r>
            <a:r>
              <a:rPr lang="en-US" b="1" i="1">
                <a:latin typeface="Tahoma"/>
                <a:ea typeface="Tahoma"/>
                <a:cs typeface="Tahoma"/>
              </a:rPr>
              <a:t>H</a:t>
            </a:r>
            <a:r>
              <a:rPr lang="en-US">
                <a:latin typeface="Tahoma"/>
                <a:ea typeface="Tahoma"/>
                <a:cs typeface="Tahoma"/>
              </a:rPr>
              <a:t> </a:t>
            </a:r>
            <a:r>
              <a:rPr lang="en-US" err="1">
                <a:latin typeface="Tahoma"/>
                <a:ea typeface="Tahoma"/>
                <a:cs typeface="Tahoma"/>
              </a:rPr>
              <a:t>est</a:t>
            </a:r>
            <a:r>
              <a:rPr lang="en-US">
                <a:latin typeface="Tahoma"/>
                <a:ea typeface="Tahoma"/>
                <a:cs typeface="Tahoma"/>
              </a:rPr>
              <a:t>(</a:t>
            </a:r>
            <a:r>
              <a:rPr lang="en-US" b="1" i="1" err="1">
                <a:latin typeface="Tahoma"/>
                <a:ea typeface="Tahoma"/>
                <a:cs typeface="Tahoma"/>
              </a:rPr>
              <a:t>x</a:t>
            </a:r>
            <a:r>
              <a:rPr lang="en-US" sz="1400" i="1" baseline="-25000" err="1">
                <a:latin typeface="Tahoma"/>
                <a:ea typeface="Tahoma"/>
                <a:cs typeface="Tahoma"/>
              </a:rPr>
              <a:t>k</a:t>
            </a:r>
            <a:r>
              <a:rPr lang="en-US">
                <a:latin typeface="Tahoma"/>
                <a:ea typeface="Tahoma"/>
                <a:cs typeface="Tahoma"/>
              </a:rPr>
              <a:t>)). This is often called the "innovation" or "measurement residual".</a:t>
            </a:r>
            <a:endParaRPr lang="en-US"/>
          </a:p>
          <a:p>
            <a:pPr lvl="1">
              <a:buFont typeface="Courier New"/>
              <a:buChar char="o"/>
            </a:pPr>
            <a:r>
              <a:rPr lang="en-US">
                <a:latin typeface="Tahoma"/>
                <a:ea typeface="Tahoma"/>
                <a:cs typeface="Tahoma"/>
              </a:rPr>
              <a:t>We multiply this difference by </a:t>
            </a:r>
            <a:r>
              <a:rPr lang="en-US" b="1" i="1">
                <a:latin typeface="Tahoma"/>
                <a:ea typeface="Tahoma"/>
                <a:cs typeface="Tahoma"/>
              </a:rPr>
              <a:t>K</a:t>
            </a:r>
            <a:r>
              <a:rPr lang="en-US">
                <a:latin typeface="Tahoma"/>
                <a:ea typeface="Tahoma"/>
                <a:cs typeface="Tahoma"/>
              </a:rPr>
              <a:t> to determine how much to adjust our prediction. If K is large, we adjust our estimate more towards the new measurement. If K is small, we trust our prediction more.</a:t>
            </a:r>
          </a:p>
          <a:p>
            <a:pPr marL="0" indent="0">
              <a:buNone/>
            </a:pPr>
            <a:endParaRPr lang="en-US" i="1" baseline="30000">
              <a:latin typeface="Tahoma"/>
              <a:ea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39605965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B518E-01DA-8A43-FFF0-D3BFE2A125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5565" y="879894"/>
            <a:ext cx="10317695" cy="692957"/>
          </a:xfrm>
        </p:spPr>
        <p:txBody>
          <a:bodyPr>
            <a:normAutofit fontScale="90000"/>
          </a:bodyPr>
          <a:lstStyle/>
          <a:p>
            <a:r>
              <a:rPr lang="en-US">
                <a:solidFill>
                  <a:srgbClr val="020E50"/>
                </a:solidFill>
                <a:latin typeface="Tahoma"/>
                <a:ea typeface="Tahoma"/>
                <a:cs typeface="Tahoma"/>
              </a:rPr>
              <a:t>EKF algorithm – Correction step (more explanations) (2)</a:t>
            </a:r>
            <a:endParaRPr lang="en-US">
              <a:latin typeface="Tahoma"/>
              <a:ea typeface="Tahoma"/>
              <a:cs typeface="Tahoma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E7B2E0-991F-9545-F1D6-A55FFF9CD9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B10A25-7BD5-4B48-B586-8598ACB61EAE}" type="datetime1">
              <a:rPr lang="en-US" noProof="0" smtClean="0"/>
              <a:t>10/13/2024</a:t>
            </a:fld>
            <a:endParaRPr lang="en-US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ADFC9F-EDE1-679E-6C9A-30F8A515371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vert="horz" lIns="0" tIns="0" rIns="0" bIns="0" rtlCol="0" anchor="t">
            <a:normAutofit/>
          </a:bodyPr>
          <a:lstStyle/>
          <a:p>
            <a:pPr marL="323850" indent="-323850">
              <a:buFontTx/>
              <a:buChar char="•"/>
            </a:pPr>
            <a:r>
              <a:rPr lang="en-US">
                <a:latin typeface="Tahoma"/>
                <a:ea typeface="Tahoma"/>
                <a:cs typeface="Tahoma"/>
              </a:rPr>
              <a:t>Covariance update: </a:t>
            </a:r>
            <a:r>
              <a:rPr lang="en-US" b="1" i="1">
                <a:latin typeface="Tahoma"/>
                <a:ea typeface="Tahoma"/>
                <a:cs typeface="Tahoma"/>
              </a:rPr>
              <a:t>P</a:t>
            </a:r>
            <a:r>
              <a:rPr lang="en-US" i="1" baseline="-25000">
                <a:latin typeface="Tahoma"/>
                <a:ea typeface="Tahoma"/>
                <a:cs typeface="Tahoma"/>
              </a:rPr>
              <a:t>k</a:t>
            </a:r>
            <a:r>
              <a:rPr lang="en-US">
                <a:latin typeface="Tahoma"/>
                <a:ea typeface="Tahoma"/>
                <a:cs typeface="Tahoma"/>
              </a:rPr>
              <a:t> = (</a:t>
            </a:r>
            <a:r>
              <a:rPr lang="en-US" b="1" i="1">
                <a:latin typeface="Tahoma"/>
                <a:ea typeface="Tahoma"/>
                <a:cs typeface="Tahoma"/>
              </a:rPr>
              <a:t>I</a:t>
            </a:r>
            <a:r>
              <a:rPr lang="en-US">
                <a:latin typeface="Tahoma"/>
                <a:ea typeface="Tahoma"/>
                <a:cs typeface="Tahoma"/>
              </a:rPr>
              <a:t> - </a:t>
            </a:r>
            <a:r>
              <a:rPr lang="en-US" b="1" i="1">
                <a:latin typeface="Tahoma"/>
                <a:ea typeface="Tahoma"/>
                <a:cs typeface="Tahoma"/>
              </a:rPr>
              <a:t>KH</a:t>
            </a:r>
            <a:r>
              <a:rPr lang="en-US">
                <a:latin typeface="Tahoma"/>
                <a:ea typeface="Tahoma"/>
                <a:cs typeface="Tahoma"/>
              </a:rPr>
              <a:t>) </a:t>
            </a:r>
            <a:r>
              <a:rPr lang="en-US" err="1">
                <a:latin typeface="Tahoma"/>
                <a:ea typeface="Tahoma"/>
                <a:cs typeface="Tahoma"/>
              </a:rPr>
              <a:t>est</a:t>
            </a:r>
            <a:r>
              <a:rPr lang="en-US">
                <a:latin typeface="Tahoma"/>
                <a:ea typeface="Tahoma"/>
                <a:cs typeface="Tahoma"/>
              </a:rPr>
              <a:t>(</a:t>
            </a:r>
            <a:r>
              <a:rPr lang="en-US" b="1" i="1">
                <a:latin typeface="Tahoma"/>
                <a:ea typeface="Tahoma"/>
                <a:cs typeface="Tahoma"/>
              </a:rPr>
              <a:t>P</a:t>
            </a:r>
            <a:r>
              <a:rPr lang="en-US" i="1" baseline="-25000">
                <a:latin typeface="Tahoma"/>
                <a:ea typeface="Tahoma"/>
                <a:cs typeface="Tahoma"/>
              </a:rPr>
              <a:t>k</a:t>
            </a:r>
            <a:r>
              <a:rPr lang="en-US">
                <a:latin typeface="Tahoma"/>
                <a:ea typeface="Tahoma"/>
                <a:cs typeface="Tahoma"/>
              </a:rPr>
              <a:t>)(</a:t>
            </a:r>
            <a:r>
              <a:rPr lang="en-US" b="1" i="1">
                <a:latin typeface="Tahoma"/>
                <a:ea typeface="Tahoma"/>
                <a:cs typeface="Tahoma"/>
              </a:rPr>
              <a:t>I</a:t>
            </a:r>
            <a:r>
              <a:rPr lang="en-US">
                <a:latin typeface="Tahoma"/>
                <a:ea typeface="Tahoma"/>
                <a:cs typeface="Tahoma"/>
              </a:rPr>
              <a:t> – </a:t>
            </a:r>
            <a:r>
              <a:rPr lang="en-US" b="1" i="1">
                <a:latin typeface="Tahoma"/>
                <a:ea typeface="Tahoma"/>
                <a:cs typeface="Tahoma"/>
              </a:rPr>
              <a:t>KH</a:t>
            </a:r>
            <a:r>
              <a:rPr lang="en-US">
                <a:latin typeface="Tahoma"/>
                <a:ea typeface="Tahoma"/>
                <a:cs typeface="Tahoma"/>
              </a:rPr>
              <a:t>)</a:t>
            </a:r>
            <a:r>
              <a:rPr lang="en-US" i="1" baseline="30000">
                <a:latin typeface="Tahoma"/>
                <a:ea typeface="Tahoma"/>
                <a:cs typeface="Tahoma"/>
              </a:rPr>
              <a:t>T</a:t>
            </a:r>
            <a:r>
              <a:rPr lang="en-US">
                <a:latin typeface="Tahoma"/>
                <a:ea typeface="Tahoma"/>
                <a:cs typeface="Tahoma"/>
              </a:rPr>
              <a:t> + </a:t>
            </a:r>
            <a:r>
              <a:rPr lang="en-US" b="1" i="1">
                <a:latin typeface="Tahoma"/>
                <a:ea typeface="Tahoma"/>
                <a:cs typeface="Tahoma"/>
              </a:rPr>
              <a:t>KRK</a:t>
            </a:r>
            <a:r>
              <a:rPr lang="en-US" i="1" baseline="30000">
                <a:latin typeface="Tahoma"/>
                <a:ea typeface="Tahoma"/>
                <a:cs typeface="Tahoma"/>
              </a:rPr>
              <a:t>T</a:t>
            </a:r>
            <a:endParaRPr lang="en-US">
              <a:latin typeface="Tahoma"/>
              <a:ea typeface="Tahoma"/>
              <a:cs typeface="Tahoma"/>
            </a:endParaRPr>
          </a:p>
          <a:p>
            <a:pPr lvl="1">
              <a:buFont typeface="Courier New"/>
              <a:buChar char="o"/>
            </a:pPr>
            <a:r>
              <a:rPr lang="en-US" b="1" i="1">
                <a:latin typeface="Tahoma"/>
                <a:ea typeface="Tahoma"/>
                <a:cs typeface="Tahoma"/>
              </a:rPr>
              <a:t>I</a:t>
            </a:r>
            <a:r>
              <a:rPr lang="en-US">
                <a:latin typeface="Tahoma"/>
                <a:ea typeface="Tahoma"/>
                <a:cs typeface="Tahoma"/>
              </a:rPr>
              <a:t> – </a:t>
            </a:r>
            <a:r>
              <a:rPr lang="en-US" b="1" i="1">
                <a:latin typeface="Tahoma"/>
                <a:ea typeface="Tahoma"/>
                <a:cs typeface="Tahoma"/>
              </a:rPr>
              <a:t>KH </a:t>
            </a:r>
            <a:r>
              <a:rPr lang="en-US">
                <a:latin typeface="Tahoma"/>
                <a:ea typeface="Tahoma"/>
                <a:cs typeface="Tahoma"/>
              </a:rPr>
              <a:t>represents how much of our previous uncertainty estimate we're keeping. If </a:t>
            </a:r>
            <a:r>
              <a:rPr lang="en-US" b="1" i="1">
                <a:latin typeface="Tahoma"/>
                <a:ea typeface="Tahoma"/>
                <a:cs typeface="Tahoma"/>
              </a:rPr>
              <a:t>K</a:t>
            </a:r>
            <a:r>
              <a:rPr lang="en-US">
                <a:latin typeface="Tahoma"/>
                <a:ea typeface="Tahoma"/>
                <a:cs typeface="Tahoma"/>
              </a:rPr>
              <a:t> is large (we trusted the measurement a lot), this term becomes smaller.</a:t>
            </a:r>
          </a:p>
          <a:p>
            <a:pPr lvl="1">
              <a:buFont typeface="Courier New"/>
              <a:buChar char="o"/>
            </a:pPr>
            <a:r>
              <a:rPr lang="en-US" err="1">
                <a:latin typeface="Tahoma"/>
                <a:ea typeface="Tahoma"/>
                <a:cs typeface="Tahoma"/>
              </a:rPr>
              <a:t>est</a:t>
            </a:r>
            <a:r>
              <a:rPr lang="en-US">
                <a:latin typeface="Tahoma"/>
                <a:ea typeface="Tahoma"/>
                <a:cs typeface="Tahoma"/>
              </a:rPr>
              <a:t>(</a:t>
            </a:r>
            <a:r>
              <a:rPr lang="en-US" b="1" i="1">
                <a:latin typeface="Tahoma"/>
                <a:ea typeface="Tahoma"/>
                <a:cs typeface="Tahoma"/>
              </a:rPr>
              <a:t>P</a:t>
            </a:r>
            <a:r>
              <a:rPr lang="en-US" i="1" baseline="-25000">
                <a:latin typeface="Tahoma"/>
                <a:ea typeface="Tahoma"/>
                <a:cs typeface="Tahoma"/>
              </a:rPr>
              <a:t>k</a:t>
            </a:r>
            <a:r>
              <a:rPr lang="en-US">
                <a:latin typeface="Tahoma"/>
                <a:ea typeface="Tahoma"/>
                <a:cs typeface="Tahoma"/>
              </a:rPr>
              <a:t>)(</a:t>
            </a:r>
            <a:r>
              <a:rPr lang="en-US" b="1" i="1">
                <a:latin typeface="Tahoma"/>
                <a:ea typeface="Tahoma"/>
                <a:cs typeface="Tahoma"/>
              </a:rPr>
              <a:t>I</a:t>
            </a:r>
            <a:r>
              <a:rPr lang="en-US">
                <a:latin typeface="Tahoma"/>
                <a:ea typeface="Tahoma"/>
                <a:cs typeface="Tahoma"/>
              </a:rPr>
              <a:t> – </a:t>
            </a:r>
            <a:r>
              <a:rPr lang="en-US" b="1" i="1">
                <a:latin typeface="Tahoma"/>
                <a:ea typeface="Tahoma"/>
                <a:cs typeface="Tahoma"/>
              </a:rPr>
              <a:t>KH</a:t>
            </a:r>
            <a:r>
              <a:rPr lang="en-US">
                <a:latin typeface="Tahoma"/>
                <a:ea typeface="Tahoma"/>
                <a:cs typeface="Tahoma"/>
              </a:rPr>
              <a:t>)</a:t>
            </a:r>
            <a:r>
              <a:rPr lang="en-US" i="1" baseline="30000">
                <a:latin typeface="Tahoma"/>
                <a:ea typeface="Tahoma"/>
                <a:cs typeface="Tahoma"/>
              </a:rPr>
              <a:t>T  </a:t>
            </a:r>
            <a:r>
              <a:rPr lang="en-US">
                <a:latin typeface="Tahoma"/>
                <a:ea typeface="Tahoma"/>
                <a:cs typeface="Tahoma"/>
              </a:rPr>
              <a:t>reduces our uncertainty based on how much information we gained from the measurement</a:t>
            </a:r>
          </a:p>
          <a:p>
            <a:pPr lvl="1">
              <a:buFont typeface="Courier New"/>
              <a:buChar char="o"/>
            </a:pPr>
            <a:r>
              <a:rPr lang="en-US" b="1" i="1">
                <a:latin typeface="Tahoma"/>
                <a:ea typeface="Tahoma"/>
                <a:cs typeface="Tahoma"/>
              </a:rPr>
              <a:t>KRK</a:t>
            </a:r>
            <a:r>
              <a:rPr lang="en-US" i="1" baseline="30000">
                <a:latin typeface="Tahoma"/>
                <a:ea typeface="Tahoma"/>
                <a:cs typeface="Tahoma"/>
              </a:rPr>
              <a:t>T</a:t>
            </a:r>
            <a:r>
              <a:rPr lang="en-US">
                <a:latin typeface="Tahoma"/>
                <a:ea typeface="Tahoma"/>
                <a:cs typeface="Tahoma"/>
              </a:rPr>
              <a:t> adds back some uncertainty based on how noisy our measurement was</a:t>
            </a:r>
          </a:p>
        </p:txBody>
      </p:sp>
    </p:spTree>
    <p:extLst>
      <p:ext uri="{BB962C8B-B14F-4D97-AF65-F5344CB8AC3E}">
        <p14:creationId xmlns:p14="http://schemas.microsoft.com/office/powerpoint/2010/main" val="41812758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BAA48A-F67F-7307-D56B-F232C179D5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7E12E-1BE8-2A46-858A-E4578A133B4B}" type="datetime1">
              <a:rPr lang="en-US" noProof="0" smtClean="0"/>
              <a:t>10/13/2024</a:t>
            </a:fld>
            <a:endParaRPr lang="en-US" noProof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F9FF53-0419-201C-062C-541CA6557C2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470" r="-281" b="1050"/>
          <a:stretch/>
        </p:blipFill>
        <p:spPr>
          <a:xfrm>
            <a:off x="934306" y="1913538"/>
            <a:ext cx="4686738" cy="31779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EEBE65A-C58B-5568-CDCC-159D393315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2403" y="257981"/>
            <a:ext cx="4870125" cy="3176518"/>
          </a:xfrm>
          <a:prstGeom prst="rect">
            <a:avLst/>
          </a:prstGeom>
        </p:spPr>
      </p:pic>
      <p:pic>
        <p:nvPicPr>
          <p:cNvPr id="3" name="Picture 2" descr="A graph with a red line&#10;&#10;Description automatically generated">
            <a:extLst>
              <a:ext uri="{FF2B5EF4-FFF2-40B4-BE49-F238E27FC236}">
                <a16:creationId xmlns:a16="http://schemas.microsoft.com/office/drawing/2014/main" id="{6374C0B6-CD8B-A986-67A5-4C23CA68DF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5231" y="3550763"/>
            <a:ext cx="4873374" cy="317369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06BBD6A-3E58-7ED8-A86F-09046B67253A}"/>
              </a:ext>
            </a:extLst>
          </p:cNvPr>
          <p:cNvSpPr txBox="1"/>
          <p:nvPr/>
        </p:nvSpPr>
        <p:spPr>
          <a:xfrm>
            <a:off x="1556583" y="1548013"/>
            <a:ext cx="344256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Tahoma"/>
                <a:ea typeface="Tahoma"/>
                <a:cs typeface="Tahoma"/>
              </a:rPr>
              <a:t>IMU + DVL + Depth sensors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B533DD-ABF1-3EA9-1437-590B7CFBA129}"/>
              </a:ext>
            </a:extLst>
          </p:cNvPr>
          <p:cNvSpPr txBox="1"/>
          <p:nvPr/>
        </p:nvSpPr>
        <p:spPr>
          <a:xfrm rot="16200000">
            <a:off x="4969754" y="1661782"/>
            <a:ext cx="246846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Tahoma"/>
                <a:ea typeface="Tahoma"/>
                <a:cs typeface="Tahoma"/>
              </a:rPr>
              <a:t>IMU + DVL sensors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2E78ED0-9714-DE4A-560E-92A4035D1F3A}"/>
              </a:ext>
            </a:extLst>
          </p:cNvPr>
          <p:cNvSpPr txBox="1"/>
          <p:nvPr/>
        </p:nvSpPr>
        <p:spPr>
          <a:xfrm rot="16200000">
            <a:off x="5272197" y="4949380"/>
            <a:ext cx="186357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Tahoma"/>
                <a:ea typeface="Tahoma"/>
                <a:cs typeface="Tahoma"/>
              </a:rPr>
              <a:t>IMU sensor only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239228-9676-E48F-9B32-A567F8F5D57F}"/>
              </a:ext>
            </a:extLst>
          </p:cNvPr>
          <p:cNvSpPr txBox="1"/>
          <p:nvPr/>
        </p:nvSpPr>
        <p:spPr>
          <a:xfrm>
            <a:off x="448934" y="448219"/>
            <a:ext cx="5799266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>
                <a:latin typeface="Tahoma"/>
                <a:ea typeface="Tahoma"/>
                <a:cs typeface="Tahoma"/>
              </a:rPr>
              <a:t>State estimations of position z when different combination of sensors are used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DC098A0-D43A-0956-9E8D-9D0F6D8DF034}"/>
              </a:ext>
            </a:extLst>
          </p:cNvPr>
          <p:cNvSpPr txBox="1"/>
          <p:nvPr/>
        </p:nvSpPr>
        <p:spPr>
          <a:xfrm>
            <a:off x="684603" y="5067352"/>
            <a:ext cx="5327926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>
                <a:latin typeface="Tahoma"/>
                <a:ea typeface="Tahoma"/>
                <a:cs typeface="Tahoma"/>
              </a:rPr>
              <a:t>Measurements from the sensors:</a:t>
            </a:r>
            <a:endParaRPr lang="en-US">
              <a:ea typeface="Calibri"/>
              <a:cs typeface="Calibri"/>
            </a:endParaRPr>
          </a:p>
          <a:p>
            <a:r>
              <a:rPr lang="en-US" sz="2000">
                <a:latin typeface="Tahoma"/>
                <a:ea typeface="Tahoma"/>
                <a:cs typeface="Tahoma"/>
              </a:rPr>
              <a:t>IMU: ax, ay, </a:t>
            </a:r>
            <a:r>
              <a:rPr lang="en-US" sz="2000" err="1">
                <a:latin typeface="Tahoma"/>
                <a:ea typeface="Tahoma"/>
                <a:cs typeface="Tahoma"/>
              </a:rPr>
              <a:t>az</a:t>
            </a:r>
            <a:r>
              <a:rPr lang="en-US" sz="2000">
                <a:latin typeface="Tahoma"/>
                <a:ea typeface="Tahoma"/>
                <a:cs typeface="Tahoma"/>
              </a:rPr>
              <a:t>, </a:t>
            </a:r>
            <a:r>
              <a:rPr lang="en-US" sz="2000" err="1">
                <a:latin typeface="Tahoma"/>
                <a:ea typeface="Tahoma"/>
                <a:cs typeface="Tahoma"/>
              </a:rPr>
              <a:t>ωx</a:t>
            </a:r>
            <a:r>
              <a:rPr lang="en-US" sz="2000">
                <a:latin typeface="Tahoma"/>
                <a:ea typeface="Tahoma"/>
                <a:cs typeface="Tahoma"/>
              </a:rPr>
              <a:t>, </a:t>
            </a:r>
            <a:r>
              <a:rPr lang="en-US" sz="2000" err="1">
                <a:latin typeface="Tahoma"/>
                <a:ea typeface="Tahoma"/>
                <a:cs typeface="Tahoma"/>
              </a:rPr>
              <a:t>ωy</a:t>
            </a:r>
            <a:r>
              <a:rPr lang="en-US" sz="2000">
                <a:latin typeface="Tahoma"/>
                <a:ea typeface="Tahoma"/>
                <a:cs typeface="Tahoma"/>
              </a:rPr>
              <a:t>, </a:t>
            </a:r>
            <a:r>
              <a:rPr lang="en-US" sz="2000" err="1">
                <a:latin typeface="Tahoma"/>
                <a:ea typeface="Tahoma"/>
                <a:cs typeface="Tahoma"/>
              </a:rPr>
              <a:t>ωz</a:t>
            </a:r>
            <a:endParaRPr lang="en-US" sz="2000">
              <a:latin typeface="Tahoma"/>
              <a:ea typeface="Tahoma"/>
              <a:cs typeface="Tahoma"/>
            </a:endParaRPr>
          </a:p>
          <a:p>
            <a:r>
              <a:rPr lang="en-US" sz="2000">
                <a:latin typeface="Tahoma"/>
                <a:ea typeface="Tahoma"/>
                <a:cs typeface="Tahoma"/>
              </a:rPr>
              <a:t>DVL: </a:t>
            </a:r>
            <a:r>
              <a:rPr lang="en-US" sz="2000" err="1">
                <a:latin typeface="Tahoma"/>
                <a:ea typeface="Tahoma"/>
                <a:cs typeface="Tahoma"/>
              </a:rPr>
              <a:t>vx</a:t>
            </a:r>
            <a:r>
              <a:rPr lang="en-US" sz="2000">
                <a:latin typeface="Tahoma"/>
                <a:ea typeface="Tahoma"/>
                <a:cs typeface="Tahoma"/>
              </a:rPr>
              <a:t>, </a:t>
            </a:r>
            <a:r>
              <a:rPr lang="en-US" sz="2000" err="1">
                <a:latin typeface="Tahoma"/>
                <a:ea typeface="Tahoma"/>
                <a:cs typeface="Tahoma"/>
              </a:rPr>
              <a:t>vy</a:t>
            </a:r>
            <a:r>
              <a:rPr lang="en-US" sz="2000">
                <a:latin typeface="Tahoma"/>
                <a:ea typeface="Tahoma"/>
                <a:cs typeface="Tahoma"/>
              </a:rPr>
              <a:t>, </a:t>
            </a:r>
            <a:r>
              <a:rPr lang="en-US" sz="2000" err="1">
                <a:latin typeface="Tahoma"/>
                <a:ea typeface="Tahoma"/>
                <a:cs typeface="Tahoma"/>
              </a:rPr>
              <a:t>vz</a:t>
            </a:r>
            <a:endParaRPr lang="en-US" sz="2000">
              <a:latin typeface="Tahoma"/>
              <a:ea typeface="Tahoma"/>
              <a:cs typeface="Tahoma"/>
            </a:endParaRPr>
          </a:p>
          <a:p>
            <a:r>
              <a:rPr lang="en-US" sz="2000">
                <a:latin typeface="Tahoma"/>
                <a:ea typeface="Tahoma"/>
                <a:cs typeface="Tahoma"/>
              </a:rPr>
              <a:t>Depth: z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471E1DA-BFFA-8C27-EF49-5DD7EF688550}"/>
              </a:ext>
            </a:extLst>
          </p:cNvPr>
          <p:cNvSpPr txBox="1"/>
          <p:nvPr/>
        </p:nvSpPr>
        <p:spPr>
          <a:xfrm>
            <a:off x="6686336" y="3865436"/>
            <a:ext cx="3442567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Tahoma"/>
                <a:ea typeface="Tahoma"/>
                <a:cs typeface="Tahoma"/>
              </a:rPr>
              <a:t>Huge drift in the state estimation due to accumulated error from the double time integration of </a:t>
            </a:r>
            <a:r>
              <a:rPr lang="en-US" err="1">
                <a:latin typeface="Tahoma"/>
                <a:ea typeface="Tahoma"/>
                <a:cs typeface="Tahoma"/>
              </a:rPr>
              <a:t>az</a:t>
            </a:r>
            <a:endParaRPr lang="en-US">
              <a:latin typeface="Tahoma"/>
              <a:ea typeface="Tahoma"/>
              <a:cs typeface="Tahom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591237D-2643-4C07-F431-575FE634AB2B}"/>
              </a:ext>
            </a:extLst>
          </p:cNvPr>
          <p:cNvSpPr txBox="1"/>
          <p:nvPr/>
        </p:nvSpPr>
        <p:spPr>
          <a:xfrm>
            <a:off x="6686336" y="550343"/>
            <a:ext cx="3442567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Tahoma"/>
                <a:ea typeface="Tahoma"/>
                <a:cs typeface="Tahoma"/>
              </a:rPr>
              <a:t>A much smaller drift in the state estimation due to DVL sensor providing </a:t>
            </a:r>
            <a:r>
              <a:rPr lang="en-US" err="1">
                <a:latin typeface="Tahoma"/>
                <a:ea typeface="Tahoma"/>
                <a:cs typeface="Tahoma"/>
              </a:rPr>
              <a:t>vz</a:t>
            </a:r>
            <a:r>
              <a:rPr lang="en-US">
                <a:latin typeface="Tahoma"/>
                <a:ea typeface="Tahoma"/>
                <a:cs typeface="Tahoma"/>
              </a:rPr>
              <a:t> measurements which require only single time integration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83B1511-A565-9DA2-F72B-22042ED3092A}"/>
              </a:ext>
            </a:extLst>
          </p:cNvPr>
          <p:cNvSpPr txBox="1"/>
          <p:nvPr/>
        </p:nvSpPr>
        <p:spPr>
          <a:xfrm>
            <a:off x="1163800" y="2082198"/>
            <a:ext cx="3442567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Tahoma"/>
                <a:ea typeface="Tahoma"/>
                <a:cs typeface="Tahoma"/>
              </a:rPr>
              <a:t>The state estimation track readings of the depth sensor closely as it provides direct z measurements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1648903-B93C-B9C0-A5BF-4A3F367C1034}"/>
              </a:ext>
            </a:extLst>
          </p:cNvPr>
          <p:cNvSpPr txBox="1"/>
          <p:nvPr/>
        </p:nvSpPr>
        <p:spPr>
          <a:xfrm>
            <a:off x="519635" y="1147374"/>
            <a:ext cx="5327927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>
                <a:solidFill>
                  <a:srgbClr val="FF0000"/>
                </a:solidFill>
                <a:latin typeface="Tahoma"/>
                <a:ea typeface="Tahoma"/>
                <a:cs typeface="Tahoma"/>
              </a:rPr>
              <a:t>Red line = estimated depth</a:t>
            </a:r>
            <a:r>
              <a:rPr lang="en-US" sz="1600">
                <a:latin typeface="Tahoma"/>
                <a:ea typeface="Tahoma"/>
                <a:cs typeface="Tahoma"/>
              </a:rPr>
              <a:t>; </a:t>
            </a:r>
            <a:r>
              <a:rPr lang="en-US" sz="1600">
                <a:solidFill>
                  <a:srgbClr val="002060"/>
                </a:solidFill>
                <a:latin typeface="Tahoma"/>
                <a:ea typeface="Tahoma"/>
                <a:cs typeface="Tahoma"/>
              </a:rPr>
              <a:t>Blue line = actual depth</a:t>
            </a:r>
          </a:p>
        </p:txBody>
      </p:sp>
    </p:spTree>
    <p:extLst>
      <p:ext uri="{BB962C8B-B14F-4D97-AF65-F5344CB8AC3E}">
        <p14:creationId xmlns:p14="http://schemas.microsoft.com/office/powerpoint/2010/main" val="8680580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ED219D-4414-E1AA-D86A-5C5E08DCE2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B10A25-7BD5-4B48-B586-8598ACB61EAE}" type="datetime1">
              <a:rPr lang="en-US" noProof="0" smtClean="0"/>
              <a:t>10/13/2024</a:t>
            </a:fld>
            <a:endParaRPr lang="en-US" noProof="0"/>
          </a:p>
        </p:txBody>
      </p:sp>
      <p:pic>
        <p:nvPicPr>
          <p:cNvPr id="6" name="Picture 5" descr="A screenshot of a video game&#10;&#10;Description automatically generated">
            <a:extLst>
              <a:ext uri="{FF2B5EF4-FFF2-40B4-BE49-F238E27FC236}">
                <a16:creationId xmlns:a16="http://schemas.microsoft.com/office/drawing/2014/main" id="{895A9F7B-23EB-C6F2-509F-0F10037BD4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751" y="0"/>
            <a:ext cx="108393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6303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1ECBD4-901F-6915-B10A-861A73F0F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C0F29DF-B25B-1073-4EC6-2650C5E3D7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B10A25-7BD5-4B48-B586-8598ACB61EAE}" type="datetime1">
              <a:rPr lang="en-US" noProof="0" smtClean="0"/>
              <a:t>10/13/2024</a:t>
            </a:fld>
            <a:endParaRPr lang="en-US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1E3F05-CE8A-107F-03E3-E272893DFF0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1A4793EB-0807-97F5-E92A-419DE2E702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553" y="0"/>
            <a:ext cx="114568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329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4023E72-7298-C40A-FC19-70B4FA9391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B10A25-7BD5-4B48-B586-8598ACB61EAE}" type="datetime1">
              <a:rPr lang="en-US" noProof="0" smtClean="0"/>
              <a:t>10/13/2024</a:t>
            </a:fld>
            <a:endParaRPr lang="en-US" noProof="0"/>
          </a:p>
        </p:txBody>
      </p:sp>
      <p:pic>
        <p:nvPicPr>
          <p:cNvPr id="5" name="Picture 4" descr="A computer screen shot of a machine&#10;&#10;Description automatically generated">
            <a:extLst>
              <a:ext uri="{FF2B5EF4-FFF2-40B4-BE49-F238E27FC236}">
                <a16:creationId xmlns:a16="http://schemas.microsoft.com/office/drawing/2014/main" id="{D8466C55-DAFA-0641-D1B8-4934F911E0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553" y="62846"/>
            <a:ext cx="114568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8431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8D7A57-E61D-9C99-ADD6-DD726E477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ahoma"/>
                <a:ea typeface="Tahoma"/>
                <a:cs typeface="Tahoma"/>
              </a:rPr>
              <a:t>Docker Engine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362C34-C2DB-7237-5D6F-9FC8545E75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F68F3-B001-4D41-8A15-F72A862856E4}" type="datetime1">
              <a:rPr lang="en-US" noProof="0" smtClean="0"/>
              <a:t>10/13/2024</a:t>
            </a:fld>
            <a:endParaRPr lang="en-US" noProof="0"/>
          </a:p>
        </p:txBody>
      </p:sp>
      <p:pic>
        <p:nvPicPr>
          <p:cNvPr id="7" name="Picture Placeholder 6" descr="A diagram of a docker host&#10;&#10;Description automatically generated">
            <a:extLst>
              <a:ext uri="{FF2B5EF4-FFF2-40B4-BE49-F238E27FC236}">
                <a16:creationId xmlns:a16="http://schemas.microsoft.com/office/drawing/2014/main" id="{60CBE3F8-1C82-CF96-32C1-2424CC74BEA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r="219"/>
          <a:stretch/>
        </p:blipFill>
        <p:spPr>
          <a:xfrm>
            <a:off x="6947139" y="3735052"/>
            <a:ext cx="4583585" cy="2404929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98005D-C174-6545-4100-515FCF9E825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vert="horz" lIns="0" tIns="0" rIns="0" bIns="0" rtlCol="0" anchor="t">
            <a:normAutofit lnSpcReduction="10000"/>
          </a:bodyPr>
          <a:lstStyle/>
          <a:p>
            <a:pPr marL="323850" indent="-323850"/>
            <a:r>
              <a:rPr lang="en-US">
                <a:latin typeface="Tahoma"/>
                <a:ea typeface="Tahoma"/>
                <a:cs typeface="Tahoma"/>
              </a:rPr>
              <a:t>Open-source containerization tool</a:t>
            </a:r>
            <a:endParaRPr lang="en-US"/>
          </a:p>
          <a:p>
            <a:pPr marL="323850" indent="-323850"/>
            <a:r>
              <a:rPr lang="en-US">
                <a:latin typeface="Tahoma"/>
                <a:ea typeface="Tahoma"/>
                <a:cs typeface="Tahoma"/>
              </a:rPr>
              <a:t>Docker container: </a:t>
            </a:r>
            <a:endParaRPr lang="en-US"/>
          </a:p>
          <a:p>
            <a:pPr lvl="1">
              <a:buFont typeface="Courier New"/>
              <a:buChar char="o"/>
            </a:pPr>
            <a:r>
              <a:rPr lang="en-US">
                <a:latin typeface="Tahoma"/>
                <a:ea typeface="Tahoma"/>
                <a:cs typeface="Tahoma"/>
              </a:rPr>
              <a:t>Run-time environment with the applications to be run and their dependencies</a:t>
            </a:r>
          </a:p>
          <a:p>
            <a:pPr marL="323850" indent="-323850"/>
            <a:r>
              <a:rPr lang="en-US">
                <a:latin typeface="Tahoma"/>
                <a:ea typeface="Tahoma"/>
                <a:cs typeface="Tahoma"/>
              </a:rPr>
              <a:t>Docker image: </a:t>
            </a:r>
            <a:endParaRPr lang="en-US"/>
          </a:p>
          <a:p>
            <a:pPr lvl="1">
              <a:buFont typeface="Courier New"/>
              <a:buChar char="o"/>
            </a:pPr>
            <a:r>
              <a:rPr lang="en-US">
                <a:latin typeface="Tahoma"/>
                <a:ea typeface="Tahoma"/>
                <a:cs typeface="Tahoma"/>
              </a:rPr>
              <a:t>Standalone and executable file that is used to create the container</a:t>
            </a:r>
            <a:endParaRPr lang="en-US"/>
          </a:p>
          <a:p>
            <a:pPr lvl="1">
              <a:buFont typeface="Courier New"/>
              <a:buChar char="o"/>
            </a:pPr>
            <a:r>
              <a:rPr lang="en-US">
                <a:latin typeface="Tahoma"/>
                <a:ea typeface="Tahoma"/>
                <a:cs typeface="Tahoma"/>
              </a:rPr>
              <a:t>Contains all files required (application, libraries, dependencies, etc.)</a:t>
            </a:r>
          </a:p>
          <a:p>
            <a:pPr lvl="1">
              <a:buFont typeface="Courier New"/>
              <a:buChar char="o"/>
            </a:pPr>
            <a:r>
              <a:rPr lang="en-US">
                <a:latin typeface="Tahoma"/>
                <a:ea typeface="Tahoma"/>
                <a:cs typeface="Tahoma"/>
              </a:rPr>
              <a:t>Sharable and portable</a:t>
            </a:r>
            <a:endParaRPr lang="en-US"/>
          </a:p>
          <a:p>
            <a:pPr lvl="1">
              <a:buFont typeface="Courier New"/>
              <a:buChar char="o"/>
            </a:pPr>
            <a:endParaRPr lang="en-US"/>
          </a:p>
          <a:p>
            <a:pPr marL="323850" indent="-323850">
              <a:buFontTx/>
              <a:buChar char="•"/>
            </a:pPr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0A04DD-7096-A4FA-0C50-92FFE249BF77}"/>
              </a:ext>
            </a:extLst>
          </p:cNvPr>
          <p:cNvSpPr txBox="1"/>
          <p:nvPr/>
        </p:nvSpPr>
        <p:spPr>
          <a:xfrm>
            <a:off x="6948426" y="6143293"/>
            <a:ext cx="4641237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>
                <a:latin typeface="Tahoma"/>
                <a:ea typeface="Tahoma"/>
                <a:cs typeface="Tahoma"/>
              </a:rPr>
              <a:t>Source: https://docs.docker.com/guides/docker-overview/#docker-architecture</a:t>
            </a:r>
          </a:p>
        </p:txBody>
      </p:sp>
      <p:pic>
        <p:nvPicPr>
          <p:cNvPr id="9" name="Picture 8" descr="A diagram of a software application&#10;&#10;Description automatically generated">
            <a:extLst>
              <a:ext uri="{FF2B5EF4-FFF2-40B4-BE49-F238E27FC236}">
                <a16:creationId xmlns:a16="http://schemas.microsoft.com/office/drawing/2014/main" id="{09F8A923-7539-50AF-4B70-08C6B4902C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5162" y="613464"/>
            <a:ext cx="3578166" cy="279873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2C18D6C-0CD9-54A0-EB70-80FA6D709C36}"/>
              </a:ext>
            </a:extLst>
          </p:cNvPr>
          <p:cNvSpPr txBox="1"/>
          <p:nvPr/>
        </p:nvSpPr>
        <p:spPr>
          <a:xfrm>
            <a:off x="6948425" y="3425972"/>
            <a:ext cx="4641237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>
                <a:latin typeface="Tahoma"/>
                <a:ea typeface="Tahoma"/>
                <a:cs typeface="Tahoma"/>
              </a:rPr>
              <a:t>Source: https://www.docker.com/resources/what-container/</a:t>
            </a:r>
          </a:p>
        </p:txBody>
      </p:sp>
    </p:spTree>
    <p:extLst>
      <p:ext uri="{BB962C8B-B14F-4D97-AF65-F5344CB8AC3E}">
        <p14:creationId xmlns:p14="http://schemas.microsoft.com/office/powerpoint/2010/main" val="147670622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8448A6-D186-624F-A321-2F28C2AB6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FF69638-65E8-9A3A-65C9-A864542DC1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B10A25-7BD5-4B48-B586-8598ACB61EAE}" type="datetime1">
              <a:rPr lang="en-US" noProof="0" smtClean="0"/>
              <a:t>10/13/2024</a:t>
            </a:fld>
            <a:endParaRPr lang="en-US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86D674-EAFE-9EBF-E47B-112E3631BB2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60AB1762-C239-83C6-821C-7B67784930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3493" y="552687"/>
            <a:ext cx="8129069" cy="57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69011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82E1B7-E586-3B0E-91F1-8440AAFD71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B42CF5-34F6-A5AE-24D6-8EBB4B325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B10A25-7BD5-4B48-B586-8598ACB61EAE}" type="datetime1">
              <a:rPr lang="en-US" noProof="0" smtClean="0"/>
              <a:t>10/13/2024</a:t>
            </a:fld>
            <a:endParaRPr lang="en-US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90DEA5-DD71-A242-1736-1BF44F023B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screenshot of a graph&#10;&#10;Description automatically generated">
            <a:extLst>
              <a:ext uri="{FF2B5EF4-FFF2-40B4-BE49-F238E27FC236}">
                <a16:creationId xmlns:a16="http://schemas.microsoft.com/office/drawing/2014/main" id="{B1E00F8B-5F30-7BD9-0213-2E3B958B5C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2185" y="294640"/>
            <a:ext cx="9084109" cy="6441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289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D2C110-8834-4FEC-B7DD-FDFCA71EC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7E12E-1BE8-2A46-858A-E4578A133B4B}" type="datetime1">
              <a:rPr lang="en-US" noProof="0" smtClean="0"/>
              <a:t>10/13/2024</a:t>
            </a:fld>
            <a:endParaRPr lang="en-US" noProof="0"/>
          </a:p>
        </p:txBody>
      </p:sp>
      <p:pic>
        <p:nvPicPr>
          <p:cNvPr id="8" name="Picture 7" descr="A red and black boat on a sandy beach&#10;&#10;Description automatically generated">
            <a:extLst>
              <a:ext uri="{FF2B5EF4-FFF2-40B4-BE49-F238E27FC236}">
                <a16:creationId xmlns:a16="http://schemas.microsoft.com/office/drawing/2014/main" id="{CE00D0D8-BD5C-7E7F-EC57-5225EF8014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40" y="1501262"/>
            <a:ext cx="6096000" cy="3794516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C0FF4EC9-88BB-1973-62A1-8D69062199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5700" y="1498722"/>
            <a:ext cx="5854871" cy="458216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918E6FD-8B31-521A-7D4F-F9AA00DA298C}"/>
              </a:ext>
            </a:extLst>
          </p:cNvPr>
          <p:cNvSpPr txBox="1"/>
          <p:nvPr/>
        </p:nvSpPr>
        <p:spPr>
          <a:xfrm>
            <a:off x="568959" y="619760"/>
            <a:ext cx="57602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>
                <a:latin typeface="Tahoma"/>
                <a:ea typeface="Tahoma"/>
                <a:cs typeface="Tahoma"/>
              </a:rPr>
              <a:t>With camera and depth camera sensors</a:t>
            </a:r>
          </a:p>
        </p:txBody>
      </p:sp>
    </p:spTree>
    <p:extLst>
      <p:ext uri="{BB962C8B-B14F-4D97-AF65-F5344CB8AC3E}">
        <p14:creationId xmlns:p14="http://schemas.microsoft.com/office/powerpoint/2010/main" val="263721690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E12B96-A9C3-B0E5-BF7D-1DFFB76355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9174" y="879894"/>
            <a:ext cx="9416071" cy="692957"/>
          </a:xfrm>
        </p:spPr>
        <p:txBody>
          <a:bodyPr>
            <a:normAutofit fontScale="90000"/>
          </a:bodyPr>
          <a:lstStyle/>
          <a:p>
            <a:r>
              <a:rPr lang="en-US">
                <a:solidFill>
                  <a:srgbClr val="020E50"/>
                </a:solidFill>
                <a:latin typeface="Tahoma"/>
                <a:ea typeface="Tahoma"/>
                <a:cs typeface="Tahoma"/>
              </a:rPr>
              <a:t>Marine Simulator Control (</a:t>
            </a:r>
            <a:r>
              <a:rPr lang="en-US" err="1">
                <a:solidFill>
                  <a:srgbClr val="020E50"/>
                </a:solidFill>
                <a:latin typeface="Tahoma"/>
                <a:ea typeface="Tahoma"/>
                <a:cs typeface="Tahoma"/>
              </a:rPr>
              <a:t>marsim_control</a:t>
            </a:r>
            <a:r>
              <a:rPr lang="en-US">
                <a:solidFill>
                  <a:srgbClr val="020E50"/>
                </a:solidFill>
                <a:latin typeface="Tahoma"/>
                <a:ea typeface="Tahoma"/>
                <a:cs typeface="Tahoma"/>
              </a:rPr>
              <a:t>) package</a:t>
            </a:r>
            <a:endParaRPr lang="en-US">
              <a:solidFill>
                <a:srgbClr val="020E50"/>
              </a:solidFill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8077CC-68A6-B10A-7435-286E11EC99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B10A25-7BD5-4B48-B586-8598ACB61EAE}" type="datetime1">
              <a:rPr lang="en-US" noProof="0" smtClean="0"/>
              <a:t>10/13/2024</a:t>
            </a:fld>
            <a:endParaRPr lang="en-US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5E1D9A-C6DB-F5B7-FA36-2E054D31A48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vert="horz" lIns="0" tIns="0" rIns="0" bIns="0" rtlCol="0" anchor="t">
            <a:normAutofit/>
          </a:bodyPr>
          <a:lstStyle/>
          <a:p>
            <a:pPr marL="323850" indent="-323850"/>
            <a:r>
              <a:rPr lang="en-US">
                <a:latin typeface="Tahoma"/>
                <a:ea typeface="Tahoma"/>
                <a:cs typeface="Tahoma"/>
              </a:rPr>
              <a:t>Package where control-related source code will be placed</a:t>
            </a:r>
          </a:p>
          <a:p>
            <a:pPr marL="323850" indent="-323850"/>
            <a:r>
              <a:rPr lang="en-US">
                <a:latin typeface="Tahoma"/>
                <a:ea typeface="Tahoma"/>
                <a:cs typeface="Tahoma"/>
              </a:rPr>
              <a:t>Common scripts where common functions are placed</a:t>
            </a:r>
            <a:endParaRPr lang="en-US"/>
          </a:p>
          <a:p>
            <a:pPr lvl="1">
              <a:buFont typeface="Courier New"/>
              <a:buChar char="o"/>
            </a:pPr>
            <a:r>
              <a:rPr lang="en-US">
                <a:latin typeface="Tahoma"/>
                <a:ea typeface="Tahoma"/>
                <a:cs typeface="Tahoma"/>
              </a:rPr>
              <a:t>marsim_control/bluerov2_utils.py</a:t>
            </a:r>
          </a:p>
          <a:p>
            <a:pPr lvl="1">
              <a:buFont typeface="Courier New"/>
              <a:buChar char="o"/>
            </a:pPr>
            <a:r>
              <a:rPr lang="en-US">
                <a:latin typeface="Tahoma"/>
                <a:ea typeface="Tahoma"/>
                <a:cs typeface="Tahoma"/>
              </a:rPr>
              <a:t>marsim_control/marsim_utils.py</a:t>
            </a:r>
          </a:p>
          <a:p>
            <a:pPr marL="323850" indent="-323850"/>
            <a:r>
              <a:rPr lang="en-US">
                <a:latin typeface="Tahoma"/>
                <a:ea typeface="Tahoma"/>
                <a:cs typeface="Tahoma"/>
              </a:rPr>
              <a:t>scripts/bluerov2_pid_pose_z_control.py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55781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201915-55C9-696C-08E5-1A0CC31A4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492" y="879894"/>
            <a:ext cx="10594423" cy="692957"/>
          </a:xfrm>
        </p:spPr>
        <p:txBody>
          <a:bodyPr>
            <a:normAutofit/>
          </a:bodyPr>
          <a:lstStyle/>
          <a:p>
            <a:r>
              <a:rPr lang="en-US">
                <a:latin typeface="Tahoma"/>
                <a:ea typeface="Tahoma"/>
                <a:cs typeface="Tahoma"/>
              </a:rPr>
              <a:t>BlueROV2 thruster control configuration 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1F82C98-EABA-0F0F-EE0B-3838D8C2A5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B10A25-7BD5-4B48-B586-8598ACB61EAE}" type="datetime1">
              <a:rPr lang="en-US" noProof="0" smtClean="0"/>
              <a:t>10/13/2024</a:t>
            </a:fld>
            <a:endParaRPr lang="en-US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5AF747-89D0-8B17-2848-5AC865F8705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98070" y="1946996"/>
            <a:ext cx="10594844" cy="4220595"/>
          </a:xfrm>
        </p:spPr>
        <p:txBody>
          <a:bodyPr vert="horz" lIns="0" tIns="0" rIns="0" bIns="0" rtlCol="0" anchor="t">
            <a:normAutofit/>
          </a:bodyPr>
          <a:lstStyle/>
          <a:p>
            <a:pPr marL="323850" indent="-323850"/>
            <a:r>
              <a:rPr lang="en-US">
                <a:latin typeface="Tahoma"/>
                <a:ea typeface="Tahoma"/>
                <a:cs typeface="Tahoma"/>
              </a:rPr>
              <a:t>For thruster control, the BlueROV2 has:</a:t>
            </a:r>
            <a:endParaRPr lang="en-US"/>
          </a:p>
          <a:p>
            <a:pPr marL="323850" indent="-323850"/>
            <a:r>
              <a:rPr lang="en-US">
                <a:latin typeface="Tahoma"/>
                <a:ea typeface="Tahoma"/>
                <a:cs typeface="Tahoma"/>
              </a:rPr>
              <a:t>12 State vector components:</a:t>
            </a:r>
            <a:endParaRPr lang="en-US"/>
          </a:p>
          <a:p>
            <a:pPr lvl="1">
              <a:buFont typeface="Courier New"/>
              <a:buChar char="o"/>
            </a:pPr>
            <a:r>
              <a:rPr lang="en-US">
                <a:latin typeface="Tahoma"/>
                <a:ea typeface="Tahoma"/>
                <a:cs typeface="Tahoma"/>
              </a:rPr>
              <a:t>Position (x, y, z)</a:t>
            </a:r>
            <a:endParaRPr lang="en-US"/>
          </a:p>
          <a:p>
            <a:pPr lvl="1">
              <a:buFont typeface="Courier New"/>
              <a:buChar char="o"/>
            </a:pPr>
            <a:r>
              <a:rPr lang="en-US">
                <a:latin typeface="Tahoma"/>
                <a:ea typeface="Tahoma"/>
                <a:cs typeface="Tahoma"/>
              </a:rPr>
              <a:t>Orientation (roll, pitch, yaw)</a:t>
            </a:r>
          </a:p>
          <a:p>
            <a:pPr lvl="1">
              <a:buFont typeface="Courier New"/>
              <a:buChar char="o"/>
            </a:pPr>
            <a:r>
              <a:rPr lang="en-US">
                <a:latin typeface="Tahoma"/>
                <a:ea typeface="Tahoma"/>
                <a:cs typeface="Tahoma"/>
              </a:rPr>
              <a:t>Linear velocity (</a:t>
            </a:r>
            <a:r>
              <a:rPr lang="en-US" err="1">
                <a:latin typeface="Tahoma"/>
                <a:ea typeface="Tahoma"/>
                <a:cs typeface="Tahoma"/>
              </a:rPr>
              <a:t>vx</a:t>
            </a:r>
            <a:r>
              <a:rPr lang="en-US">
                <a:latin typeface="Tahoma"/>
                <a:ea typeface="Tahoma"/>
                <a:cs typeface="Tahoma"/>
              </a:rPr>
              <a:t>, </a:t>
            </a:r>
            <a:r>
              <a:rPr lang="en-US" err="1">
                <a:latin typeface="Tahoma"/>
                <a:ea typeface="Tahoma"/>
                <a:cs typeface="Tahoma"/>
              </a:rPr>
              <a:t>vy</a:t>
            </a:r>
            <a:r>
              <a:rPr lang="en-US">
                <a:latin typeface="Tahoma"/>
                <a:ea typeface="Tahoma"/>
                <a:cs typeface="Tahoma"/>
              </a:rPr>
              <a:t>, </a:t>
            </a:r>
            <a:r>
              <a:rPr lang="en-US" err="1">
                <a:latin typeface="Tahoma"/>
                <a:ea typeface="Tahoma"/>
                <a:cs typeface="Tahoma"/>
              </a:rPr>
              <a:t>vz</a:t>
            </a:r>
            <a:r>
              <a:rPr lang="en-US">
                <a:latin typeface="Tahoma"/>
                <a:ea typeface="Tahoma"/>
                <a:cs typeface="Tahoma"/>
              </a:rPr>
              <a:t>)</a:t>
            </a:r>
          </a:p>
          <a:p>
            <a:pPr lvl="1">
              <a:buFont typeface="Courier New"/>
              <a:buChar char="o"/>
            </a:pPr>
            <a:r>
              <a:rPr lang="en-US">
                <a:latin typeface="Tahoma"/>
                <a:ea typeface="Tahoma"/>
                <a:cs typeface="Tahoma"/>
              </a:rPr>
              <a:t>Angular velocity (</a:t>
            </a:r>
            <a:r>
              <a:rPr lang="en-US" err="1">
                <a:latin typeface="Tahoma"/>
                <a:ea typeface="Tahoma"/>
                <a:cs typeface="Tahoma"/>
              </a:rPr>
              <a:t>ωx</a:t>
            </a:r>
            <a:r>
              <a:rPr lang="en-US">
                <a:latin typeface="Tahoma"/>
                <a:ea typeface="Tahoma"/>
                <a:cs typeface="Tahoma"/>
              </a:rPr>
              <a:t>, </a:t>
            </a:r>
            <a:r>
              <a:rPr lang="en-US" err="1">
                <a:latin typeface="Tahoma"/>
                <a:ea typeface="Tahoma"/>
                <a:cs typeface="Tahoma"/>
              </a:rPr>
              <a:t>ωy</a:t>
            </a:r>
            <a:r>
              <a:rPr lang="en-US">
                <a:latin typeface="Tahoma"/>
                <a:ea typeface="Tahoma"/>
                <a:cs typeface="Tahoma"/>
              </a:rPr>
              <a:t>, </a:t>
            </a:r>
            <a:r>
              <a:rPr lang="en-US" err="1">
                <a:latin typeface="Tahoma"/>
                <a:ea typeface="Tahoma"/>
                <a:cs typeface="Tahoma"/>
              </a:rPr>
              <a:t>ωz</a:t>
            </a:r>
            <a:r>
              <a:rPr lang="en-US">
                <a:latin typeface="Tahoma"/>
                <a:ea typeface="Tahoma"/>
                <a:cs typeface="Tahoma"/>
              </a:rPr>
              <a:t>)</a:t>
            </a:r>
          </a:p>
          <a:p>
            <a:pPr marL="323850" indent="-323850">
              <a:buFontTx/>
              <a:buChar char="•"/>
            </a:pPr>
            <a:r>
              <a:rPr lang="en-US">
                <a:latin typeface="Tahoma"/>
                <a:ea typeface="Tahoma"/>
                <a:cs typeface="Tahoma"/>
              </a:rPr>
              <a:t>6 input vector components:</a:t>
            </a:r>
          </a:p>
          <a:p>
            <a:pPr lvl="1">
              <a:buFont typeface="Courier New"/>
              <a:buChar char="o"/>
            </a:pPr>
            <a:r>
              <a:rPr lang="en-US">
                <a:latin typeface="Tahoma"/>
                <a:ea typeface="Tahoma"/>
                <a:cs typeface="Tahoma"/>
              </a:rPr>
              <a:t>Commands for 6 thrusters</a:t>
            </a:r>
            <a:endParaRPr lang="en-US"/>
          </a:p>
          <a:p>
            <a:pPr marL="323850" indent="-323850"/>
            <a:endParaRPr lang="en-US"/>
          </a:p>
        </p:txBody>
      </p:sp>
      <p:pic>
        <p:nvPicPr>
          <p:cNvPr id="5" name="Picture 4" descr="A blue and black machine&#10;&#10;Description automatically generated">
            <a:extLst>
              <a:ext uri="{FF2B5EF4-FFF2-40B4-BE49-F238E27FC236}">
                <a16:creationId xmlns:a16="http://schemas.microsoft.com/office/drawing/2014/main" id="{9CCA894C-F88A-23D7-0911-C53D032AEE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3581" y="2310942"/>
            <a:ext cx="3159760" cy="272034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9BFC2DC-C4F7-0B47-2EEB-93BB40996217}"/>
              </a:ext>
            </a:extLst>
          </p:cNvPr>
          <p:cNvCxnSpPr/>
          <p:nvPr/>
        </p:nvCxnSpPr>
        <p:spPr>
          <a:xfrm flipH="1" flipV="1">
            <a:off x="9661814" y="1946564"/>
            <a:ext cx="12122" cy="1475509"/>
          </a:xfrm>
          <a:prstGeom prst="straightConnector1">
            <a:avLst/>
          </a:prstGeom>
          <a:ln w="57150">
            <a:solidFill>
              <a:srgbClr val="4472C4"/>
            </a:solidFill>
            <a:prstDash val="solid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074DFD0-B22B-29D0-DAF1-C0672678C6E1}"/>
              </a:ext>
            </a:extLst>
          </p:cNvPr>
          <p:cNvCxnSpPr>
            <a:cxnSpLocks/>
          </p:cNvCxnSpPr>
          <p:nvPr/>
        </p:nvCxnSpPr>
        <p:spPr>
          <a:xfrm flipH="1">
            <a:off x="7748156" y="3387436"/>
            <a:ext cx="1943098" cy="1070263"/>
          </a:xfrm>
          <a:prstGeom prst="straightConnector1">
            <a:avLst/>
          </a:prstGeom>
          <a:ln w="57150">
            <a:solidFill>
              <a:srgbClr val="4472C4"/>
            </a:solidFill>
            <a:prstDash val="solid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1B23CB3-723E-3ED5-18BC-A10DE25C67F7}"/>
              </a:ext>
            </a:extLst>
          </p:cNvPr>
          <p:cNvCxnSpPr>
            <a:cxnSpLocks/>
          </p:cNvCxnSpPr>
          <p:nvPr/>
        </p:nvCxnSpPr>
        <p:spPr>
          <a:xfrm>
            <a:off x="9647958" y="3378776"/>
            <a:ext cx="1711037" cy="1615785"/>
          </a:xfrm>
          <a:prstGeom prst="straightConnector1">
            <a:avLst/>
          </a:prstGeom>
          <a:ln w="57150">
            <a:solidFill>
              <a:srgbClr val="4472C4"/>
            </a:solidFill>
            <a:prstDash val="solid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FFD652E-AEAE-2A86-0541-F35F149FC979}"/>
              </a:ext>
            </a:extLst>
          </p:cNvPr>
          <p:cNvSpPr txBox="1"/>
          <p:nvPr/>
        </p:nvSpPr>
        <p:spPr>
          <a:xfrm>
            <a:off x="9256568" y="1714500"/>
            <a:ext cx="45027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 b="1">
                <a:latin typeface="Tahoma"/>
                <a:ea typeface="Tahoma"/>
                <a:cs typeface="Tahoma"/>
              </a:rPr>
              <a:t>z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B76E097-A847-3F4B-5D75-D4167E10DD10}"/>
              </a:ext>
            </a:extLst>
          </p:cNvPr>
          <p:cNvSpPr txBox="1"/>
          <p:nvPr/>
        </p:nvSpPr>
        <p:spPr>
          <a:xfrm>
            <a:off x="7429499" y="4338204"/>
            <a:ext cx="45027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 b="1">
                <a:latin typeface="Tahoma"/>
                <a:ea typeface="Tahoma"/>
                <a:cs typeface="Tahoma"/>
              </a:rPr>
              <a:t>x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E3F4DB-A423-1F9B-5055-65D06B970885}"/>
              </a:ext>
            </a:extLst>
          </p:cNvPr>
          <p:cNvSpPr txBox="1"/>
          <p:nvPr/>
        </p:nvSpPr>
        <p:spPr>
          <a:xfrm>
            <a:off x="11213521" y="4901045"/>
            <a:ext cx="45027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 b="1">
                <a:latin typeface="Tahoma"/>
                <a:ea typeface="Tahoma"/>
                <a:cs typeface="Tahoma"/>
              </a:rPr>
              <a:t>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D54D233-A03D-1147-82A1-F11E1AC87C23}"/>
              </a:ext>
            </a:extLst>
          </p:cNvPr>
          <p:cNvSpPr/>
          <p:nvPr/>
        </p:nvSpPr>
        <p:spPr>
          <a:xfrm>
            <a:off x="5853544" y="4571999"/>
            <a:ext cx="969817" cy="1056409"/>
          </a:xfrm>
          <a:prstGeom prst="rect">
            <a:avLst/>
          </a:prstGeom>
          <a:solidFill>
            <a:srgbClr val="9BBFE5"/>
          </a:solidFill>
          <a:ln>
            <a:solidFill>
              <a:srgbClr val="44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E5DBC76-5C71-AA8E-53E8-625DCEE8FCD3}"/>
              </a:ext>
            </a:extLst>
          </p:cNvPr>
          <p:cNvCxnSpPr>
            <a:cxnSpLocks/>
          </p:cNvCxnSpPr>
          <p:nvPr/>
        </p:nvCxnSpPr>
        <p:spPr>
          <a:xfrm flipV="1">
            <a:off x="6651913" y="4423063"/>
            <a:ext cx="334241" cy="306532"/>
          </a:xfrm>
          <a:prstGeom prst="straightConnector1">
            <a:avLst/>
          </a:prstGeom>
          <a:ln w="28575">
            <a:solidFill>
              <a:srgbClr val="4472C4"/>
            </a:solidFill>
            <a:prstDash val="solid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01A5E7C-C00A-585A-0F47-3341CD7AF9FF}"/>
              </a:ext>
            </a:extLst>
          </p:cNvPr>
          <p:cNvCxnSpPr>
            <a:cxnSpLocks/>
          </p:cNvCxnSpPr>
          <p:nvPr/>
        </p:nvCxnSpPr>
        <p:spPr>
          <a:xfrm>
            <a:off x="6651913" y="5482936"/>
            <a:ext cx="334240" cy="290944"/>
          </a:xfrm>
          <a:prstGeom prst="straightConnector1">
            <a:avLst/>
          </a:prstGeom>
          <a:ln w="28575">
            <a:solidFill>
              <a:srgbClr val="4472C4"/>
            </a:solidFill>
            <a:prstDash val="solid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A351BE0-4763-4573-2101-A0C760FBCD7A}"/>
              </a:ext>
            </a:extLst>
          </p:cNvPr>
          <p:cNvCxnSpPr>
            <a:cxnSpLocks/>
          </p:cNvCxnSpPr>
          <p:nvPr/>
        </p:nvCxnSpPr>
        <p:spPr>
          <a:xfrm flipH="1" flipV="1">
            <a:off x="5678632" y="4423063"/>
            <a:ext cx="358486" cy="306532"/>
          </a:xfrm>
          <a:prstGeom prst="straightConnector1">
            <a:avLst/>
          </a:prstGeom>
          <a:ln w="28575">
            <a:solidFill>
              <a:srgbClr val="4472C4"/>
            </a:solidFill>
            <a:prstDash val="solid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BF81000-33D1-06C1-B460-23C81987D971}"/>
              </a:ext>
            </a:extLst>
          </p:cNvPr>
          <p:cNvCxnSpPr>
            <a:cxnSpLocks/>
          </p:cNvCxnSpPr>
          <p:nvPr/>
        </p:nvCxnSpPr>
        <p:spPr>
          <a:xfrm flipH="1">
            <a:off x="5704608" y="5482935"/>
            <a:ext cx="332510" cy="290944"/>
          </a:xfrm>
          <a:prstGeom prst="straightConnector1">
            <a:avLst/>
          </a:prstGeom>
          <a:ln w="28575">
            <a:solidFill>
              <a:srgbClr val="4472C4"/>
            </a:solidFill>
            <a:prstDash val="solid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FC4B7D2-B9E2-8084-F4ED-45A47EAE85A4}"/>
              </a:ext>
            </a:extLst>
          </p:cNvPr>
          <p:cNvSpPr txBox="1"/>
          <p:nvPr/>
        </p:nvSpPr>
        <p:spPr>
          <a:xfrm>
            <a:off x="5316681" y="4191000"/>
            <a:ext cx="450272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600">
                <a:latin typeface="Tahoma"/>
                <a:ea typeface="Tahoma"/>
                <a:cs typeface="Tahoma"/>
              </a:rPr>
              <a:t>T2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961EE6A-1CD7-95EA-8B18-E5B94DF47515}"/>
              </a:ext>
            </a:extLst>
          </p:cNvPr>
          <p:cNvSpPr txBox="1"/>
          <p:nvPr/>
        </p:nvSpPr>
        <p:spPr>
          <a:xfrm>
            <a:off x="6823362" y="4130386"/>
            <a:ext cx="450272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600">
                <a:latin typeface="Tahoma"/>
                <a:ea typeface="Tahoma"/>
                <a:cs typeface="Tahoma"/>
              </a:rPr>
              <a:t>T1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DAF088A-9AA3-4593-8B39-91974D612AA9}"/>
              </a:ext>
            </a:extLst>
          </p:cNvPr>
          <p:cNvSpPr txBox="1"/>
          <p:nvPr/>
        </p:nvSpPr>
        <p:spPr>
          <a:xfrm>
            <a:off x="5316680" y="5637067"/>
            <a:ext cx="450272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600">
                <a:latin typeface="Tahoma"/>
                <a:ea typeface="Tahoma"/>
                <a:cs typeface="Tahoma"/>
              </a:rPr>
              <a:t>T4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0578D54-5D94-7372-E95D-D744B7E65512}"/>
              </a:ext>
            </a:extLst>
          </p:cNvPr>
          <p:cNvSpPr txBox="1"/>
          <p:nvPr/>
        </p:nvSpPr>
        <p:spPr>
          <a:xfrm>
            <a:off x="6883975" y="5714998"/>
            <a:ext cx="450272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600">
                <a:latin typeface="Tahoma"/>
                <a:ea typeface="Tahoma"/>
                <a:cs typeface="Tahoma"/>
              </a:rPr>
              <a:t>T3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EBFC93E-8DC8-AAD8-A4AF-55648C7A4919}"/>
              </a:ext>
            </a:extLst>
          </p:cNvPr>
          <p:cNvCxnSpPr>
            <a:cxnSpLocks/>
          </p:cNvCxnSpPr>
          <p:nvPr/>
        </p:nvCxnSpPr>
        <p:spPr>
          <a:xfrm flipV="1">
            <a:off x="6331525" y="4007426"/>
            <a:ext cx="5198" cy="1111827"/>
          </a:xfrm>
          <a:prstGeom prst="straightConnector1">
            <a:avLst/>
          </a:prstGeom>
          <a:ln w="57150">
            <a:solidFill>
              <a:srgbClr val="4472C4"/>
            </a:solidFill>
            <a:prstDash val="solid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3DFEC0E-1A76-7921-14FD-355D8DEA79DF}"/>
              </a:ext>
            </a:extLst>
          </p:cNvPr>
          <p:cNvCxnSpPr>
            <a:cxnSpLocks/>
          </p:cNvCxnSpPr>
          <p:nvPr/>
        </p:nvCxnSpPr>
        <p:spPr>
          <a:xfrm flipH="1">
            <a:off x="5280312" y="5110593"/>
            <a:ext cx="1077189" cy="5195"/>
          </a:xfrm>
          <a:prstGeom prst="straightConnector1">
            <a:avLst/>
          </a:prstGeom>
          <a:ln w="57150">
            <a:solidFill>
              <a:srgbClr val="4472C4"/>
            </a:solidFill>
            <a:prstDash val="solid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4FADAE3E-24BA-9C00-406F-FB7B8ECCF26A}"/>
              </a:ext>
            </a:extLst>
          </p:cNvPr>
          <p:cNvSpPr txBox="1"/>
          <p:nvPr/>
        </p:nvSpPr>
        <p:spPr>
          <a:xfrm>
            <a:off x="5931476" y="3688771"/>
            <a:ext cx="45027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 b="1">
                <a:latin typeface="Tahoma"/>
                <a:ea typeface="Tahoma"/>
                <a:cs typeface="Tahoma"/>
              </a:rPr>
              <a:t>x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735614E-D380-F087-ECCC-66873DA4137E}"/>
              </a:ext>
            </a:extLst>
          </p:cNvPr>
          <p:cNvSpPr txBox="1"/>
          <p:nvPr/>
        </p:nvSpPr>
        <p:spPr>
          <a:xfrm>
            <a:off x="4987635" y="4987636"/>
            <a:ext cx="45027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 b="1">
                <a:latin typeface="Tahoma"/>
                <a:ea typeface="Tahoma"/>
                <a:cs typeface="Tahoma"/>
              </a:rPr>
              <a:t>y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AB2D100-E002-1DB1-15EF-E60744D3E811}"/>
              </a:ext>
            </a:extLst>
          </p:cNvPr>
          <p:cNvSpPr txBox="1"/>
          <p:nvPr/>
        </p:nvSpPr>
        <p:spPr>
          <a:xfrm>
            <a:off x="6373088" y="5126179"/>
            <a:ext cx="450272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600">
                <a:latin typeface="Tahoma"/>
                <a:ea typeface="Tahoma"/>
                <a:cs typeface="Tahoma"/>
              </a:rPr>
              <a:t>T5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AFE7563-7B97-E582-8CE2-48C1FE1EDFB5}"/>
              </a:ext>
            </a:extLst>
          </p:cNvPr>
          <p:cNvSpPr txBox="1"/>
          <p:nvPr/>
        </p:nvSpPr>
        <p:spPr>
          <a:xfrm>
            <a:off x="5888179" y="5134837"/>
            <a:ext cx="450272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600">
                <a:latin typeface="Tahoma"/>
                <a:ea typeface="Tahoma"/>
                <a:cs typeface="Tahoma"/>
              </a:rPr>
              <a:t>T6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C5376AAE-7BF8-4703-6EFC-9FDD33608C1F}"/>
              </a:ext>
            </a:extLst>
          </p:cNvPr>
          <p:cNvSpPr/>
          <p:nvPr/>
        </p:nvSpPr>
        <p:spPr>
          <a:xfrm>
            <a:off x="6483621" y="5029403"/>
            <a:ext cx="156882" cy="162485"/>
          </a:xfrm>
          <a:prstGeom prst="ellipse">
            <a:avLst/>
          </a:prstGeom>
          <a:solidFill>
            <a:srgbClr val="020E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EA3F89E3-28B7-AD03-ABAA-20FBA01B1A47}"/>
              </a:ext>
            </a:extLst>
          </p:cNvPr>
          <p:cNvSpPr/>
          <p:nvPr/>
        </p:nvSpPr>
        <p:spPr>
          <a:xfrm>
            <a:off x="6016030" y="5020744"/>
            <a:ext cx="156882" cy="162485"/>
          </a:xfrm>
          <a:prstGeom prst="ellipse">
            <a:avLst/>
          </a:prstGeom>
          <a:solidFill>
            <a:srgbClr val="020E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C11607F-733A-1E18-7B2E-17379181BCBF}"/>
              </a:ext>
            </a:extLst>
          </p:cNvPr>
          <p:cNvSpPr txBox="1"/>
          <p:nvPr/>
        </p:nvSpPr>
        <p:spPr>
          <a:xfrm>
            <a:off x="4866408" y="5974771"/>
            <a:ext cx="3238498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>
                <a:latin typeface="Tahoma"/>
                <a:ea typeface="Tahoma"/>
                <a:cs typeface="Tahoma"/>
              </a:rPr>
              <a:t>Z-axis pointing out of the paper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7E69214-1885-635A-230E-B65CD320B91C}"/>
              </a:ext>
            </a:extLst>
          </p:cNvPr>
          <p:cNvSpPr txBox="1"/>
          <p:nvPr/>
        </p:nvSpPr>
        <p:spPr>
          <a:xfrm>
            <a:off x="1425625" y="5393452"/>
            <a:ext cx="3238498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>
                <a:latin typeface="Tahoma"/>
                <a:ea typeface="Tahoma"/>
                <a:cs typeface="Tahoma"/>
              </a:rPr>
              <a:t>Positive thrust for T5 and T6 is pointing upwards, i.e., pushes the ROV downwards</a:t>
            </a:r>
          </a:p>
        </p:txBody>
      </p:sp>
    </p:spTree>
    <p:extLst>
      <p:ext uri="{BB962C8B-B14F-4D97-AF65-F5344CB8AC3E}">
        <p14:creationId xmlns:p14="http://schemas.microsoft.com/office/powerpoint/2010/main" val="208484267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B8473E-651C-08A2-B058-E7C826C235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7E12E-1BE8-2A46-858A-E4578A133B4B}" type="datetime1">
              <a:rPr lang="en-US" noProof="0" smtClean="0"/>
              <a:t>10/13/2024</a:t>
            </a:fld>
            <a:endParaRPr lang="en-US" noProof="0"/>
          </a:p>
        </p:txBody>
      </p:sp>
      <p:pic>
        <p:nvPicPr>
          <p:cNvPr id="5" name="Picture 4" descr="A graph with a line&#10;&#10;Description automatically generated">
            <a:extLst>
              <a:ext uri="{FF2B5EF4-FFF2-40B4-BE49-F238E27FC236}">
                <a16:creationId xmlns:a16="http://schemas.microsoft.com/office/drawing/2014/main" id="{29F0235B-2DAA-1EDE-544C-E63BE65C2F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271" y="0"/>
            <a:ext cx="10597459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D0507EF-63D0-3725-5C40-6E222C0EE356}"/>
              </a:ext>
            </a:extLst>
          </p:cNvPr>
          <p:cNvSpPr txBox="1"/>
          <p:nvPr/>
        </p:nvSpPr>
        <p:spPr>
          <a:xfrm>
            <a:off x="1696720" y="955040"/>
            <a:ext cx="313943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Tahoma"/>
                <a:ea typeface="Tahoma"/>
                <a:cs typeface="Tahoma"/>
              </a:rPr>
              <a:t>PID depth control: </a:t>
            </a:r>
            <a:endParaRPr lang="en-US"/>
          </a:p>
          <a:p>
            <a:r>
              <a:rPr lang="en-US">
                <a:latin typeface="Tahoma"/>
                <a:ea typeface="Tahoma"/>
                <a:cs typeface="Tahoma"/>
              </a:rPr>
              <a:t>Going from –92 m to –90 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58426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3081E9-2EE6-19F5-B29D-258798D3EC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ahoma"/>
                <a:ea typeface="Tahoma"/>
                <a:cs typeface="Tahoma"/>
              </a:rPr>
              <a:t>Planned updates for MARSIM v1.2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B9CB266-96E6-8DE3-7904-1004402D2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B10A25-7BD5-4B48-B586-8598ACB61EAE}" type="datetime1">
              <a:rPr lang="en-US" noProof="0" smtClean="0"/>
              <a:t>10/13/2024</a:t>
            </a:fld>
            <a:endParaRPr lang="en-US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4AFC3F-66DF-0A44-33FF-507CA5FD4B1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vert="horz" lIns="0" tIns="0" rIns="0" bIns="0" rtlCol="0" anchor="t">
            <a:normAutofit/>
          </a:bodyPr>
          <a:lstStyle/>
          <a:p>
            <a:pPr marL="323850" indent="-323850"/>
            <a:r>
              <a:rPr lang="en-US" err="1">
                <a:latin typeface="Tahoma"/>
                <a:ea typeface="Tahoma"/>
                <a:cs typeface="Tahoma"/>
              </a:rPr>
              <a:t>marsim_gazebo</a:t>
            </a:r>
            <a:endParaRPr lang="en-US">
              <a:latin typeface="Tahoma"/>
              <a:ea typeface="Tahoma"/>
              <a:cs typeface="Tahoma"/>
            </a:endParaRPr>
          </a:p>
          <a:p>
            <a:pPr lvl="1">
              <a:buFont typeface="Courier New"/>
              <a:buChar char="o"/>
            </a:pPr>
            <a:r>
              <a:rPr lang="en-US">
                <a:latin typeface="Tahoma"/>
                <a:ea typeface="Tahoma"/>
                <a:cs typeface="Tahoma"/>
              </a:rPr>
              <a:t>Add EKF with imu, </a:t>
            </a:r>
            <a:r>
              <a:rPr lang="en-US" err="1">
                <a:latin typeface="Tahoma"/>
                <a:ea typeface="Tahoma"/>
                <a:cs typeface="Tahoma"/>
              </a:rPr>
              <a:t>dvl</a:t>
            </a:r>
            <a:r>
              <a:rPr lang="en-US">
                <a:latin typeface="Tahoma"/>
                <a:ea typeface="Tahoma"/>
                <a:cs typeface="Tahoma"/>
              </a:rPr>
              <a:t> and depth sensors for models/</a:t>
            </a:r>
            <a:r>
              <a:rPr lang="en-US" err="1">
                <a:latin typeface="Tahoma"/>
                <a:ea typeface="Tahoma"/>
                <a:cs typeface="Tahoma"/>
              </a:rPr>
              <a:t>sst</a:t>
            </a:r>
            <a:endParaRPr lang="en-US">
              <a:latin typeface="Tahoma"/>
              <a:ea typeface="Tahoma"/>
              <a:cs typeface="Tahoma"/>
            </a:endParaRPr>
          </a:p>
          <a:p>
            <a:pPr marL="323850" indent="-323850"/>
            <a:r>
              <a:rPr lang="en-US" err="1">
                <a:latin typeface="Tahoma"/>
                <a:ea typeface="Tahoma"/>
                <a:cs typeface="Tahoma"/>
              </a:rPr>
              <a:t>marsim_control</a:t>
            </a:r>
            <a:endParaRPr lang="en-US">
              <a:latin typeface="Tahoma"/>
              <a:ea typeface="Tahoma"/>
              <a:cs typeface="Tahoma"/>
            </a:endParaRPr>
          </a:p>
          <a:p>
            <a:pPr lvl="1">
              <a:buFont typeface="Courier New"/>
              <a:buChar char="o"/>
            </a:pPr>
            <a:r>
              <a:rPr lang="en-US">
                <a:latin typeface="Tahoma"/>
                <a:ea typeface="Tahoma"/>
                <a:cs typeface="Tahoma"/>
              </a:rPr>
              <a:t>Add displacement request and position hold for bluerov2 and </a:t>
            </a:r>
            <a:r>
              <a:rPr lang="en-US" err="1">
                <a:latin typeface="Tahoma"/>
                <a:ea typeface="Tahoma"/>
                <a:cs typeface="Tahoma"/>
              </a:rPr>
              <a:t>sst</a:t>
            </a:r>
            <a:endParaRPr lang="en-US" err="1"/>
          </a:p>
        </p:txBody>
      </p:sp>
    </p:spTree>
    <p:extLst>
      <p:ext uri="{BB962C8B-B14F-4D97-AF65-F5344CB8AC3E}">
        <p14:creationId xmlns:p14="http://schemas.microsoft.com/office/powerpoint/2010/main" val="427242891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lassholder for bilde 4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" b="138"/>
          <a:stretch>
            <a:fillRect/>
          </a:stretch>
        </p:blipFill>
        <p:spPr/>
      </p:pic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3006342" y="3065164"/>
            <a:ext cx="6183395" cy="724619"/>
          </a:xfrm>
        </p:spPr>
        <p:txBody>
          <a:bodyPr>
            <a:normAutofit fontScale="77500" lnSpcReduction="20000"/>
          </a:bodyPr>
          <a:lstStyle/>
          <a:p>
            <a:pPr algn="ctr"/>
            <a:r>
              <a:rPr lang="en-GB" sz="40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Thank you for your attention!</a:t>
            </a:r>
            <a:endParaRPr lang="en-US" sz="4000" b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Plassholder for dato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15EAF-73D6-491E-A646-149CCD8F6C0B}" type="datetime4">
              <a:rPr lang="en-US" smtClean="0">
                <a:latin typeface="+mj-lt"/>
              </a:rPr>
              <a:t>October 13, 2024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0722655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F39905-B6F5-77B2-DDE0-F7128F546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ahoma"/>
                <a:ea typeface="Tahoma"/>
                <a:cs typeface="Tahoma"/>
              </a:rPr>
              <a:t>Docker workflow process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0F37B9-C6D1-3FFA-16F5-414A5FEA65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B10A25-7BD5-4B48-B586-8598ACB61EAE}" type="datetime1">
              <a:rPr lang="en-US" noProof="0" smtClean="0"/>
              <a:t>10/13/2024</a:t>
            </a:fld>
            <a:endParaRPr lang="en-US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5DB303-B540-6973-82B7-5FC64C6714E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70049" y="1938337"/>
            <a:ext cx="9277897" cy="3953503"/>
          </a:xfrm>
        </p:spPr>
        <p:txBody>
          <a:bodyPr vert="horz" lIns="0" tIns="0" rIns="0" bIns="0" rtlCol="0" anchor="t">
            <a:normAutofit/>
          </a:bodyPr>
          <a:lstStyle/>
          <a:p>
            <a:pPr marL="323850" indent="-323850"/>
            <a:r>
              <a:rPr lang="en-US">
                <a:latin typeface="Tahoma"/>
                <a:ea typeface="Tahoma"/>
                <a:cs typeface="Tahoma"/>
              </a:rPr>
              <a:t>Step 1: </a:t>
            </a:r>
            <a:r>
              <a:rPr lang="en-US" sz="2400">
                <a:latin typeface="Tahoma"/>
                <a:ea typeface="Tahoma"/>
                <a:cs typeface="Tahoma"/>
              </a:rPr>
              <a:t>Build the Docker image (</a:t>
            </a:r>
            <a:r>
              <a:rPr lang="en-US" sz="2400" err="1">
                <a:latin typeface="Tahoma"/>
                <a:ea typeface="Tahoma"/>
                <a:cs typeface="Tahoma"/>
              </a:rPr>
              <a:t>Dockerfile</a:t>
            </a:r>
            <a:r>
              <a:rPr lang="en-US" sz="2400">
                <a:latin typeface="Tahoma"/>
                <a:ea typeface="Tahoma"/>
                <a:cs typeface="Tahoma"/>
              </a:rPr>
              <a:t>)</a:t>
            </a:r>
            <a:endParaRPr lang="en-US">
              <a:latin typeface="Tahoma"/>
              <a:ea typeface="Tahoma"/>
              <a:cs typeface="Tahoma"/>
            </a:endParaRPr>
          </a:p>
          <a:p>
            <a:pPr lvl="1">
              <a:buFont typeface="Courier New"/>
              <a:buChar char="o"/>
            </a:pPr>
            <a:r>
              <a:rPr lang="en-US" sz="1600">
                <a:latin typeface="Tahoma"/>
                <a:ea typeface="Tahoma"/>
                <a:cs typeface="Tahoma"/>
              </a:rPr>
              <a:t>Use a </a:t>
            </a:r>
            <a:r>
              <a:rPr lang="en-US" sz="1600" err="1">
                <a:latin typeface="Tahoma"/>
                <a:ea typeface="Tahoma"/>
                <a:cs typeface="Tahoma"/>
              </a:rPr>
              <a:t>Dockerfile</a:t>
            </a:r>
            <a:r>
              <a:rPr lang="en-US" sz="1600">
                <a:latin typeface="Tahoma"/>
                <a:ea typeface="Tahoma"/>
                <a:cs typeface="Tahoma"/>
              </a:rPr>
              <a:t> for easier </a:t>
            </a:r>
            <a:r>
              <a:rPr lang="en-US" sz="1600" err="1">
                <a:latin typeface="Tahoma"/>
                <a:ea typeface="Tahoma"/>
                <a:cs typeface="Tahoma"/>
              </a:rPr>
              <a:t>defintion</a:t>
            </a:r>
            <a:r>
              <a:rPr lang="en-US" sz="1600">
                <a:latin typeface="Tahoma"/>
                <a:ea typeface="Tahoma"/>
                <a:cs typeface="Tahoma"/>
              </a:rPr>
              <a:t> of the image to be built</a:t>
            </a:r>
            <a:endParaRPr lang="en-US" sz="2200">
              <a:latin typeface="Tahoma"/>
              <a:ea typeface="Tahoma"/>
              <a:cs typeface="Tahoma"/>
            </a:endParaRPr>
          </a:p>
          <a:p>
            <a:pPr marL="457200" lvl="1" indent="0">
              <a:buNone/>
            </a:pPr>
            <a:endParaRPr lang="en-US" sz="1600">
              <a:latin typeface="Tahoma"/>
              <a:ea typeface="Tahoma"/>
              <a:cs typeface="Tahoma"/>
            </a:endParaRPr>
          </a:p>
          <a:p>
            <a:pPr marL="323850" indent="-323850">
              <a:lnSpc>
                <a:spcPct val="100000"/>
              </a:lnSpc>
              <a:spcBef>
                <a:spcPts val="0"/>
              </a:spcBef>
            </a:pPr>
            <a:r>
              <a:rPr lang="en-US">
                <a:latin typeface="Tahoma"/>
                <a:ea typeface="Tahoma"/>
                <a:cs typeface="Tahoma"/>
              </a:rPr>
              <a:t>Step 2: </a:t>
            </a:r>
            <a:r>
              <a:rPr lang="en-US" sz="2400">
                <a:latin typeface="Tahoma"/>
                <a:ea typeface="Tahoma"/>
                <a:cs typeface="Tahoma"/>
              </a:rPr>
              <a:t>Load the Docker image as a container (load_dock.sh)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Courier New"/>
              <a:buChar char="o"/>
            </a:pPr>
            <a:r>
              <a:rPr lang="en-US" sz="1600">
                <a:latin typeface="Tahoma"/>
                <a:ea typeface="Tahoma"/>
                <a:cs typeface="Tahoma"/>
              </a:rPr>
              <a:t>This is the main terminal of the container. Exiting from this terminal will unload the container.</a:t>
            </a:r>
            <a:endParaRPr lang="en-US" sz="2200">
              <a:latin typeface="Tahoma"/>
              <a:ea typeface="Tahoma"/>
              <a:cs typeface="Tahoma"/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  <a:buFont typeface="Courier New"/>
              <a:buChar char="o"/>
            </a:pPr>
            <a:r>
              <a:rPr lang="en-US" sz="1600">
                <a:latin typeface="Tahoma"/>
                <a:ea typeface="Tahoma"/>
                <a:cs typeface="Tahoma"/>
              </a:rPr>
              <a:t>No files will be saved in the container upon unloading.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Courier New"/>
              <a:buChar char="o"/>
            </a:pPr>
            <a:r>
              <a:rPr lang="en-US" sz="1600">
                <a:latin typeface="Tahoma"/>
                <a:ea typeface="Tahoma"/>
                <a:cs typeface="Tahoma"/>
              </a:rPr>
              <a:t>Load and use a share volume from the host machine for saving work files.</a:t>
            </a:r>
            <a:endParaRPr lang="en-US" sz="2200">
              <a:latin typeface="Tahoma"/>
              <a:ea typeface="Tahoma"/>
              <a:cs typeface="Tahoma"/>
            </a:endParaRP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600">
              <a:latin typeface="Tahoma"/>
              <a:ea typeface="Tahoma"/>
              <a:cs typeface="Tahoma"/>
            </a:endParaRPr>
          </a:p>
          <a:p>
            <a:pPr marL="323850" indent="-323850">
              <a:lnSpc>
                <a:spcPct val="100000"/>
              </a:lnSpc>
              <a:spcBef>
                <a:spcPts val="0"/>
              </a:spcBef>
            </a:pPr>
            <a:r>
              <a:rPr lang="en-US">
                <a:latin typeface="Tahoma"/>
                <a:ea typeface="Tahoma"/>
                <a:cs typeface="Tahoma"/>
              </a:rPr>
              <a:t>Step 3: </a:t>
            </a:r>
            <a:r>
              <a:rPr lang="en-US" sz="2400">
                <a:latin typeface="Tahoma"/>
                <a:ea typeface="Tahoma"/>
                <a:cs typeface="Tahoma"/>
              </a:rPr>
              <a:t>Access the running Docker container if more additional terminals are required (access_cont.sh)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Courier New"/>
              <a:buChar char="o"/>
            </a:pPr>
            <a:endParaRPr lang="en-US" sz="1600">
              <a:latin typeface="Tahoma"/>
              <a:ea typeface="Tahoma"/>
              <a:cs typeface="Tahoma"/>
            </a:endParaRPr>
          </a:p>
          <a:p>
            <a:pPr marL="323850" indent="-323850"/>
            <a:r>
              <a:rPr lang="en-US">
                <a:latin typeface="Tahoma"/>
                <a:ea typeface="Tahoma"/>
                <a:cs typeface="Tahoma"/>
              </a:rPr>
              <a:t>Step 4: </a:t>
            </a:r>
            <a:r>
              <a:rPr lang="en-US" sz="2400">
                <a:latin typeface="Tahoma"/>
                <a:ea typeface="Tahoma"/>
                <a:cs typeface="Tahoma"/>
              </a:rPr>
              <a:t>Exit from the container</a:t>
            </a:r>
          </a:p>
          <a:p>
            <a:pPr lvl="1">
              <a:buFont typeface="Courier New"/>
              <a:buChar char="o"/>
            </a:pPr>
            <a:r>
              <a:rPr lang="en-US" sz="1600">
                <a:latin typeface="Tahoma"/>
                <a:ea typeface="Tahoma"/>
                <a:cs typeface="Tahoma"/>
              </a:rPr>
              <a:t>Exiting from the main terminal will unload the container</a:t>
            </a:r>
          </a:p>
          <a:p>
            <a:pPr lvl="1">
              <a:buFont typeface="Courier New"/>
              <a:buChar char="o"/>
            </a:pPr>
            <a:endParaRPr lang="en-US" sz="1600">
              <a:latin typeface="Tahoma"/>
              <a:ea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30184909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C7851E-8B40-040C-FDA3-57474111C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latin typeface="Tahoma"/>
                <a:ea typeface="Tahoma"/>
                <a:cs typeface="Tahoma"/>
              </a:rPr>
              <a:t>DockerFile</a:t>
            </a:r>
            <a:endParaRPr lang="en-US" err="1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4FC89AF-76F6-F3A7-E08D-3B4F79567D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F68F3-B001-4D41-8A15-F72A862856E4}" type="datetime1">
              <a:rPr lang="en-US" noProof="0" smtClean="0"/>
              <a:t>10/13/2024</a:t>
            </a:fld>
            <a:endParaRPr lang="en-US" noProof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1DF729F-1C98-3910-CC0D-E4C8BDC79A3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vert="horz" lIns="0" tIns="0" rIns="0" bIns="0" rtlCol="0" anchor="t">
            <a:normAutofit/>
          </a:bodyPr>
          <a:lstStyle/>
          <a:p>
            <a:pPr marL="323850" indent="-323850"/>
            <a:r>
              <a:rPr lang="en-US">
                <a:latin typeface="Tahoma"/>
                <a:ea typeface="Tahoma"/>
                <a:cs typeface="Tahoma"/>
              </a:rPr>
              <a:t>Base image</a:t>
            </a:r>
          </a:p>
          <a:p>
            <a:pPr lvl="1">
              <a:buFont typeface="Courier New"/>
              <a:buChar char="o"/>
            </a:pPr>
            <a:r>
              <a:rPr lang="en-US" sz="1600">
                <a:latin typeface="Tahoma"/>
                <a:ea typeface="Tahoma"/>
                <a:cs typeface="Tahoma"/>
              </a:rPr>
              <a:t>Example: </a:t>
            </a:r>
            <a:r>
              <a:rPr lang="en-US" sz="1600" err="1">
                <a:latin typeface="Tahoma"/>
                <a:ea typeface="Tahoma"/>
                <a:cs typeface="Tahoma"/>
              </a:rPr>
              <a:t>nvidia</a:t>
            </a:r>
            <a:r>
              <a:rPr lang="en-US" sz="1600">
                <a:latin typeface="Tahoma"/>
                <a:ea typeface="Tahoma"/>
                <a:cs typeface="Tahoma"/>
              </a:rPr>
              <a:t>/cuda:12.6.1-base-ubuntu24.04</a:t>
            </a:r>
          </a:p>
          <a:p>
            <a:pPr lvl="1">
              <a:buFont typeface="Courier New"/>
              <a:buChar char="o"/>
            </a:pPr>
            <a:r>
              <a:rPr lang="en-US" sz="1600">
                <a:latin typeface="Tahoma"/>
                <a:ea typeface="Tahoma"/>
                <a:cs typeface="Tahoma"/>
                <a:hlinkClick r:id="rId2"/>
              </a:rPr>
              <a:t>https://hub.docker.com/r/nvidia/cuda</a:t>
            </a:r>
            <a:endParaRPr lang="en-US">
              <a:hlinkClick r:id="rId2"/>
            </a:endParaRPr>
          </a:p>
          <a:p>
            <a:pPr lvl="1">
              <a:buFont typeface="Courier New"/>
              <a:buChar char="o"/>
            </a:pPr>
            <a:r>
              <a:rPr lang="en-US" sz="1600">
                <a:latin typeface="Tahoma"/>
                <a:ea typeface="Tahoma"/>
                <a:cs typeface="Tahoma"/>
              </a:rPr>
              <a:t>Reason: I am using a laptop that has NVIDIA RTX 2000 Ada. The Cuda base image has already many of the required graphics drivers pre-installed and configured.</a:t>
            </a:r>
          </a:p>
          <a:p>
            <a:pPr lvl="1">
              <a:buFont typeface="Courier New"/>
              <a:buChar char="o"/>
            </a:pPr>
            <a:endParaRPr lang="en-US" sz="1600">
              <a:latin typeface="Tahoma"/>
              <a:ea typeface="Tahoma"/>
              <a:cs typeface="Tahoma"/>
            </a:endParaRPr>
          </a:p>
          <a:p>
            <a:pPr marL="323850" indent="-323850"/>
            <a:r>
              <a:rPr lang="en-US">
                <a:latin typeface="Tahoma"/>
                <a:ea typeface="Tahoma"/>
                <a:cs typeface="Tahoma"/>
              </a:rPr>
              <a:t>Install packages</a:t>
            </a:r>
          </a:p>
          <a:p>
            <a:pPr lvl="1">
              <a:buFont typeface="Courier New"/>
              <a:buChar char="o"/>
            </a:pPr>
            <a:r>
              <a:rPr lang="en-US" sz="1600">
                <a:latin typeface="Tahoma"/>
                <a:ea typeface="Tahoma"/>
                <a:cs typeface="Tahoma"/>
              </a:rPr>
              <a:t>Sudo not required; the build process runs in root</a:t>
            </a:r>
          </a:p>
          <a:p>
            <a:pPr lvl="1">
              <a:buFont typeface="Courier New"/>
              <a:buChar char="o"/>
            </a:pPr>
            <a:r>
              <a:rPr lang="en-US" sz="1600">
                <a:latin typeface="Tahoma"/>
                <a:ea typeface="Tahoma"/>
                <a:cs typeface="Tahoma"/>
              </a:rPr>
              <a:t>Install ROS2 jazzy, Gazebo harmonic, Gazebo/ROS pairing, </a:t>
            </a:r>
            <a:r>
              <a:rPr lang="en-US" sz="1600" err="1">
                <a:latin typeface="Tahoma"/>
                <a:ea typeface="Tahoma"/>
                <a:cs typeface="Tahoma"/>
              </a:rPr>
              <a:t>misc</a:t>
            </a:r>
            <a:r>
              <a:rPr lang="en-US" sz="1600">
                <a:latin typeface="Tahoma"/>
                <a:ea typeface="Tahoma"/>
                <a:cs typeface="Tahoma"/>
              </a:rPr>
              <a:t> ROS2 tools and </a:t>
            </a:r>
            <a:r>
              <a:rPr lang="en-US" sz="1600" err="1">
                <a:latin typeface="Tahoma"/>
                <a:ea typeface="Tahoma"/>
                <a:cs typeface="Tahoma"/>
              </a:rPr>
              <a:t>misc</a:t>
            </a:r>
            <a:r>
              <a:rPr lang="en-US" sz="1600">
                <a:latin typeface="Tahoma"/>
                <a:ea typeface="Tahoma"/>
                <a:cs typeface="Tahoma"/>
              </a:rPr>
              <a:t> tools</a:t>
            </a:r>
            <a:endParaRPr lang="en-US" sz="1600"/>
          </a:p>
          <a:p>
            <a:pPr marL="323850" indent="-323850"/>
            <a:endParaRPr lang="en-US"/>
          </a:p>
        </p:txBody>
      </p:sp>
      <p:pic>
        <p:nvPicPr>
          <p:cNvPr id="8" name="Picture 7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D8FA1C65-0820-3165-24DC-D1B944E709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2053" y="1008884"/>
            <a:ext cx="5137785" cy="4682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0868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A829D1-E1E3-34D4-54A7-782D09A97F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060" y="1009620"/>
            <a:ext cx="5638125" cy="708508"/>
          </a:xfrm>
        </p:spPr>
        <p:txBody>
          <a:bodyPr>
            <a:normAutofit fontScale="90000"/>
          </a:bodyPr>
          <a:lstStyle/>
          <a:p>
            <a:r>
              <a:rPr lang="en-US">
                <a:latin typeface="Tahoma"/>
                <a:ea typeface="Tahoma"/>
                <a:cs typeface="Tahoma"/>
              </a:rPr>
              <a:t>Load and run Docker container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1342BA4-C4A9-5500-EC13-881E828EE6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F68F3-B001-4D41-8A15-F72A862856E4}" type="datetime1">
              <a:rPr lang="en-US" noProof="0" smtClean="0"/>
              <a:t>10/13/2024</a:t>
            </a:fld>
            <a:endParaRPr lang="en-US" noProof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93D5F77-8C8C-3283-BD82-376C2C2C0CE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vert="horz" lIns="0" tIns="0" rIns="0" bIns="0" rtlCol="0" anchor="t">
            <a:normAutofit fontScale="92500" lnSpcReduction="10000"/>
          </a:bodyPr>
          <a:lstStyle/>
          <a:p>
            <a:pPr marL="323850" indent="-323850"/>
            <a:r>
              <a:rPr lang="en-US">
                <a:latin typeface="Tahoma"/>
                <a:ea typeface="Tahoma"/>
                <a:cs typeface="Tahoma"/>
              </a:rPr>
              <a:t>load_dock.sh</a:t>
            </a:r>
          </a:p>
          <a:p>
            <a:pPr lvl="1">
              <a:buFont typeface="Courier New"/>
              <a:buChar char="o"/>
            </a:pPr>
            <a:r>
              <a:rPr lang="en-US" sz="1200" b="1" err="1">
                <a:latin typeface="Tahoma"/>
                <a:ea typeface="Tahoma"/>
                <a:cs typeface="Tahoma"/>
              </a:rPr>
              <a:t>xhost</a:t>
            </a:r>
            <a:r>
              <a:rPr lang="en-US" sz="1200" b="1">
                <a:latin typeface="Tahoma"/>
                <a:ea typeface="Tahoma"/>
                <a:cs typeface="Tahoma"/>
              </a:rPr>
              <a:t> +</a:t>
            </a:r>
            <a:r>
              <a:rPr lang="en-US" sz="1200" b="1" err="1">
                <a:latin typeface="Tahoma"/>
                <a:ea typeface="Tahoma"/>
                <a:cs typeface="Tahoma"/>
              </a:rPr>
              <a:t>local:docker</a:t>
            </a:r>
            <a:r>
              <a:rPr lang="en-US" sz="1200">
                <a:latin typeface="Tahoma"/>
                <a:ea typeface="Tahoma"/>
                <a:cs typeface="Tahoma"/>
              </a:rPr>
              <a:t>: Allows the Docker container to access the host's X server for GUI applications.</a:t>
            </a:r>
            <a:endParaRPr lang="en-US" sz="1200"/>
          </a:p>
          <a:p>
            <a:pPr lvl="1">
              <a:buFont typeface="Courier New"/>
              <a:buChar char="o"/>
            </a:pPr>
            <a:r>
              <a:rPr lang="en-US" sz="1200">
                <a:latin typeface="Tahoma"/>
                <a:ea typeface="Tahoma"/>
                <a:cs typeface="Tahoma"/>
              </a:rPr>
              <a:t>Container options: </a:t>
            </a:r>
            <a:r>
              <a:rPr lang="en-US" sz="1200" b="1">
                <a:latin typeface="Tahoma"/>
                <a:ea typeface="Tahoma"/>
                <a:cs typeface="Tahoma"/>
              </a:rPr>
              <a:t>-it</a:t>
            </a:r>
            <a:r>
              <a:rPr lang="en-US" sz="1200">
                <a:latin typeface="Tahoma"/>
                <a:ea typeface="Tahoma"/>
                <a:cs typeface="Tahoma"/>
              </a:rPr>
              <a:t>: Interactive mode with a pseudo-TTY; </a:t>
            </a:r>
            <a:r>
              <a:rPr lang="en-US" sz="1200" b="1">
                <a:latin typeface="Tahoma"/>
                <a:ea typeface="Tahoma"/>
                <a:cs typeface="Tahoma"/>
              </a:rPr>
              <a:t>--rm</a:t>
            </a:r>
            <a:r>
              <a:rPr lang="en-US" sz="1200">
                <a:latin typeface="Tahoma"/>
                <a:ea typeface="Tahoma"/>
                <a:cs typeface="Tahoma"/>
              </a:rPr>
              <a:t>: Automatically remove the container when it exits; </a:t>
            </a:r>
            <a:r>
              <a:rPr lang="en-US" sz="1200" b="1">
                <a:latin typeface="Tahoma"/>
                <a:ea typeface="Tahoma"/>
                <a:cs typeface="Tahoma"/>
              </a:rPr>
              <a:t>--privileged</a:t>
            </a:r>
            <a:r>
              <a:rPr lang="en-US" sz="1200">
                <a:latin typeface="Tahoma"/>
                <a:ea typeface="Tahoma"/>
                <a:cs typeface="Tahoma"/>
              </a:rPr>
              <a:t>: Gives extended privileges to this container; </a:t>
            </a:r>
            <a:r>
              <a:rPr lang="en-US" sz="1200" b="1">
                <a:latin typeface="Tahoma"/>
                <a:ea typeface="Tahoma"/>
                <a:cs typeface="Tahoma"/>
              </a:rPr>
              <a:t>--</a:t>
            </a:r>
            <a:r>
              <a:rPr lang="en-US" sz="1200" b="1" err="1">
                <a:latin typeface="Tahoma"/>
                <a:ea typeface="Tahoma"/>
                <a:cs typeface="Tahoma"/>
              </a:rPr>
              <a:t>gpus</a:t>
            </a:r>
            <a:r>
              <a:rPr lang="en-US" sz="1200" b="1">
                <a:latin typeface="Tahoma"/>
                <a:ea typeface="Tahoma"/>
                <a:cs typeface="Tahoma"/>
              </a:rPr>
              <a:t> all</a:t>
            </a:r>
            <a:r>
              <a:rPr lang="en-US" sz="1200">
                <a:latin typeface="Tahoma"/>
                <a:ea typeface="Tahoma"/>
                <a:cs typeface="Tahoma"/>
              </a:rPr>
              <a:t>: Allows the container to use all available NVIDIA GPUs; </a:t>
            </a:r>
            <a:r>
              <a:rPr lang="en-US" sz="1200" b="1">
                <a:latin typeface="Tahoma"/>
                <a:ea typeface="Tahoma"/>
                <a:cs typeface="Tahoma"/>
              </a:rPr>
              <a:t>--name </a:t>
            </a:r>
            <a:r>
              <a:rPr lang="en-US" sz="1200" b="1" err="1">
                <a:latin typeface="Tahoma"/>
                <a:ea typeface="Tahoma"/>
                <a:cs typeface="Tahoma"/>
              </a:rPr>
              <a:t>marsim_sdf_cont</a:t>
            </a:r>
            <a:r>
              <a:rPr lang="en-US" sz="1200">
                <a:latin typeface="Tahoma"/>
                <a:ea typeface="Tahoma"/>
                <a:cs typeface="Tahoma"/>
              </a:rPr>
              <a:t>: Names the container "</a:t>
            </a:r>
            <a:r>
              <a:rPr lang="en-US" sz="1200" err="1">
                <a:latin typeface="Tahoma"/>
                <a:ea typeface="Tahoma"/>
                <a:cs typeface="Tahoma"/>
              </a:rPr>
              <a:t>marsim_sdf_cont</a:t>
            </a:r>
            <a:r>
              <a:rPr lang="en-US" sz="1200">
                <a:latin typeface="Tahoma"/>
                <a:ea typeface="Tahoma"/>
                <a:cs typeface="Tahoma"/>
              </a:rPr>
              <a:t>".</a:t>
            </a:r>
            <a:endParaRPr lang="en-US" sz="1200"/>
          </a:p>
          <a:p>
            <a:pPr lvl="1">
              <a:buFont typeface="Courier New"/>
              <a:buChar char="o"/>
            </a:pPr>
            <a:r>
              <a:rPr lang="en-US" sz="1200">
                <a:latin typeface="Tahoma"/>
                <a:ea typeface="Tahoma"/>
                <a:cs typeface="Tahoma"/>
              </a:rPr>
              <a:t>Environment variables: </a:t>
            </a:r>
            <a:r>
              <a:rPr lang="en-US" sz="1200" b="1">
                <a:latin typeface="Tahoma"/>
                <a:ea typeface="Tahoma"/>
                <a:cs typeface="Tahoma"/>
              </a:rPr>
              <a:t>XDG_RUNTIME_DIR=/</a:t>
            </a:r>
            <a:r>
              <a:rPr lang="en-US" sz="1200" b="1" err="1">
                <a:latin typeface="Tahoma"/>
                <a:ea typeface="Tahoma"/>
                <a:cs typeface="Tahoma"/>
              </a:rPr>
              <a:t>tmp</a:t>
            </a:r>
            <a:r>
              <a:rPr lang="en-US" sz="1200" b="1">
                <a:latin typeface="Tahoma"/>
                <a:ea typeface="Tahoma"/>
                <a:cs typeface="Tahoma"/>
              </a:rPr>
              <a:t>/runtime-root</a:t>
            </a:r>
            <a:r>
              <a:rPr lang="en-US" sz="1200">
                <a:latin typeface="Tahoma"/>
                <a:ea typeface="Tahoma"/>
                <a:cs typeface="Tahoma"/>
              </a:rPr>
              <a:t>: Sets the runtime directory; </a:t>
            </a:r>
            <a:r>
              <a:rPr lang="en-US" sz="1200" b="1">
                <a:latin typeface="Tahoma"/>
                <a:ea typeface="Tahoma"/>
                <a:cs typeface="Tahoma"/>
              </a:rPr>
              <a:t>DISPLAY=$DISPLAY</a:t>
            </a:r>
            <a:r>
              <a:rPr lang="en-US" sz="1200">
                <a:latin typeface="Tahoma"/>
                <a:ea typeface="Tahoma"/>
                <a:cs typeface="Tahoma"/>
              </a:rPr>
              <a:t>: Passes the host's DISPLAY environment to the container; </a:t>
            </a:r>
            <a:r>
              <a:rPr lang="en-US" sz="1200" b="1">
                <a:latin typeface="Tahoma"/>
                <a:ea typeface="Tahoma"/>
                <a:cs typeface="Tahoma"/>
              </a:rPr>
              <a:t>QT_X11_NO_MITSHM=1</a:t>
            </a:r>
            <a:r>
              <a:rPr lang="en-US" sz="1200">
                <a:latin typeface="Tahoma"/>
                <a:ea typeface="Tahoma"/>
                <a:cs typeface="Tahoma"/>
              </a:rPr>
              <a:t>: Disables MIT-SHM extension for Qt applications: </a:t>
            </a:r>
            <a:r>
              <a:rPr lang="en-US" sz="1200" b="1">
                <a:latin typeface="Tahoma"/>
                <a:ea typeface="Tahoma"/>
                <a:cs typeface="Tahoma"/>
              </a:rPr>
              <a:t>MESA_GL_VERSION_OVERRIDE=3.3</a:t>
            </a:r>
            <a:r>
              <a:rPr lang="en-US" sz="1200">
                <a:latin typeface="Tahoma"/>
                <a:ea typeface="Tahoma"/>
                <a:cs typeface="Tahoma"/>
              </a:rPr>
              <a:t>: Forces OpenGL version 3.3 for Mesa drivers.</a:t>
            </a:r>
            <a:endParaRPr lang="en-US" sz="1200"/>
          </a:p>
          <a:p>
            <a:pPr lvl="1">
              <a:buFont typeface="Courier New"/>
              <a:buChar char="o"/>
            </a:pPr>
            <a:r>
              <a:rPr lang="en-US" sz="1200">
                <a:latin typeface="Tahoma"/>
                <a:ea typeface="Tahoma"/>
                <a:cs typeface="Tahoma"/>
              </a:rPr>
              <a:t>Volume mounts: </a:t>
            </a:r>
            <a:r>
              <a:rPr lang="en-US" sz="1200" b="1">
                <a:latin typeface="Tahoma"/>
                <a:ea typeface="Tahoma"/>
                <a:cs typeface="Tahoma"/>
              </a:rPr>
              <a:t>/</a:t>
            </a:r>
            <a:r>
              <a:rPr lang="en-US" sz="1200" b="1" err="1">
                <a:latin typeface="Tahoma"/>
                <a:ea typeface="Tahoma"/>
                <a:cs typeface="Tahoma"/>
              </a:rPr>
              <a:t>tmp</a:t>
            </a:r>
            <a:r>
              <a:rPr lang="en-US" sz="1200" b="1">
                <a:latin typeface="Tahoma"/>
                <a:ea typeface="Tahoma"/>
                <a:cs typeface="Tahoma"/>
              </a:rPr>
              <a:t>/.X11-unix:/</a:t>
            </a:r>
            <a:r>
              <a:rPr lang="en-US" sz="1200" b="1" err="1">
                <a:latin typeface="Tahoma"/>
                <a:ea typeface="Tahoma"/>
                <a:cs typeface="Tahoma"/>
              </a:rPr>
              <a:t>tmp</a:t>
            </a:r>
            <a:r>
              <a:rPr lang="en-US" sz="1200" b="1">
                <a:latin typeface="Tahoma"/>
                <a:ea typeface="Tahoma"/>
                <a:cs typeface="Tahoma"/>
              </a:rPr>
              <a:t>/.X11-unix</a:t>
            </a:r>
            <a:r>
              <a:rPr lang="en-US" sz="1200">
                <a:latin typeface="Tahoma"/>
                <a:ea typeface="Tahoma"/>
                <a:cs typeface="Tahoma"/>
              </a:rPr>
              <a:t>: Mounts X11 socket for GUI support; /</a:t>
            </a:r>
            <a:r>
              <a:rPr lang="en-US" sz="1200" b="1">
                <a:latin typeface="Tahoma"/>
                <a:ea typeface="Tahoma"/>
                <a:cs typeface="Tahoma"/>
              </a:rPr>
              <a:t>home/</a:t>
            </a:r>
            <a:r>
              <a:rPr lang="en-US" sz="1200" b="1" err="1">
                <a:latin typeface="Tahoma"/>
                <a:ea typeface="Tahoma"/>
                <a:cs typeface="Tahoma"/>
              </a:rPr>
              <a:t>yhxing</a:t>
            </a:r>
            <a:r>
              <a:rPr lang="en-US" sz="1200" b="1">
                <a:latin typeface="Tahoma"/>
                <a:ea typeface="Tahoma"/>
                <a:cs typeface="Tahoma"/>
              </a:rPr>
              <a:t>/</a:t>
            </a:r>
            <a:r>
              <a:rPr lang="en-US" sz="1200" b="1" err="1">
                <a:latin typeface="Tahoma"/>
                <a:ea typeface="Tahoma"/>
                <a:cs typeface="Tahoma"/>
              </a:rPr>
              <a:t>Docker_WS</a:t>
            </a:r>
            <a:r>
              <a:rPr lang="en-US" sz="1200" b="1">
                <a:latin typeface="Tahoma"/>
                <a:ea typeface="Tahoma"/>
                <a:cs typeface="Tahoma"/>
              </a:rPr>
              <a:t>/marsim1:/home/</a:t>
            </a:r>
            <a:r>
              <a:rPr lang="en-US" sz="1200" b="1" err="1">
                <a:latin typeface="Tahoma"/>
                <a:ea typeface="Tahoma"/>
                <a:cs typeface="Tahoma"/>
              </a:rPr>
              <a:t>marsim_ws:rw</a:t>
            </a:r>
            <a:r>
              <a:rPr lang="en-US" sz="1200">
                <a:latin typeface="Tahoma"/>
                <a:ea typeface="Tahoma"/>
                <a:cs typeface="Tahoma"/>
              </a:rPr>
              <a:t>: Mounts a local directory into the container with read-write access; </a:t>
            </a:r>
            <a:endParaRPr lang="en-US" sz="1200"/>
          </a:p>
          <a:p>
            <a:pPr lvl="1">
              <a:buFont typeface="Courier New"/>
              <a:buChar char="o"/>
            </a:pPr>
            <a:r>
              <a:rPr lang="en-US" sz="1200" b="1">
                <a:latin typeface="Tahoma"/>
                <a:ea typeface="Tahoma"/>
                <a:cs typeface="Tahoma"/>
              </a:rPr>
              <a:t>--runtime=</a:t>
            </a:r>
            <a:r>
              <a:rPr lang="en-US" sz="1200" b="1" err="1">
                <a:latin typeface="Tahoma"/>
                <a:ea typeface="Tahoma"/>
                <a:cs typeface="Tahoma"/>
              </a:rPr>
              <a:t>nvidia</a:t>
            </a:r>
            <a:r>
              <a:rPr lang="en-US" sz="1200">
                <a:latin typeface="Tahoma"/>
                <a:ea typeface="Tahoma"/>
                <a:cs typeface="Tahoma"/>
              </a:rPr>
              <a:t>: Specifies to use the NVIDIA Container Runtime.</a:t>
            </a:r>
            <a:endParaRPr lang="en-US" sz="1200"/>
          </a:p>
          <a:p>
            <a:pPr lvl="1">
              <a:buFont typeface="Courier New"/>
              <a:buChar char="o"/>
            </a:pPr>
            <a:endParaRPr lang="en-US" sz="1600"/>
          </a:p>
          <a:p>
            <a:pPr marL="323850" indent="-323850"/>
            <a:r>
              <a:rPr lang="en-US">
                <a:latin typeface="Tahoma"/>
                <a:ea typeface="Tahoma"/>
                <a:cs typeface="Tahoma"/>
              </a:rPr>
              <a:t>access_cont.sh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D5BF75-17B1-80A6-4B85-01FDF29FC590}"/>
              </a:ext>
            </a:extLst>
          </p:cNvPr>
          <p:cNvSpPr txBox="1"/>
          <p:nvPr/>
        </p:nvSpPr>
        <p:spPr>
          <a:xfrm>
            <a:off x="6925098" y="1038890"/>
            <a:ext cx="453238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>
                <a:latin typeface="Tahoma"/>
                <a:ea typeface="Tahoma"/>
                <a:cs typeface="Tahoma"/>
              </a:rPr>
              <a:t>load_dock.sh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27866B2-9B15-EC20-59E6-39C6A3154C6F}"/>
              </a:ext>
            </a:extLst>
          </p:cNvPr>
          <p:cNvSpPr txBox="1"/>
          <p:nvPr/>
        </p:nvSpPr>
        <p:spPr>
          <a:xfrm>
            <a:off x="6925098" y="4063563"/>
            <a:ext cx="453238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>
                <a:latin typeface="Tahoma"/>
                <a:ea typeface="Tahoma"/>
                <a:cs typeface="Tahoma"/>
              </a:rPr>
              <a:t>access_cont.sh</a:t>
            </a:r>
          </a:p>
        </p:txBody>
      </p:sp>
      <p:pic>
        <p:nvPicPr>
          <p:cNvPr id="6" name="Picture 5" descr="A black screen with text&#10;&#10;Description automatically generated">
            <a:extLst>
              <a:ext uri="{FF2B5EF4-FFF2-40B4-BE49-F238E27FC236}">
                <a16:creationId xmlns:a16="http://schemas.microsoft.com/office/drawing/2014/main" id="{3A444BAC-CCE8-3DC2-9FD5-D0F38DA223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9437" y="4311015"/>
            <a:ext cx="2722245" cy="562610"/>
          </a:xfrm>
          <a:prstGeom prst="rect">
            <a:avLst/>
          </a:prstGeom>
        </p:spPr>
      </p:pic>
      <p:pic>
        <p:nvPicPr>
          <p:cNvPr id="7" name="Picture 6" descr="A screen shot of a computer&#10;&#10;Description automatically generated">
            <a:extLst>
              <a:ext uri="{FF2B5EF4-FFF2-40B4-BE49-F238E27FC236}">
                <a16:creationId xmlns:a16="http://schemas.microsoft.com/office/drawing/2014/main" id="{BAC31A28-D6D8-09B0-9337-C2B21E4310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7706" y="1282411"/>
            <a:ext cx="3947680" cy="2396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0800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2B434-3C51-3933-8C73-DF083714E0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4698" y="836762"/>
            <a:ext cx="8025619" cy="692957"/>
          </a:xfrm>
        </p:spPr>
        <p:txBody>
          <a:bodyPr/>
          <a:lstStyle/>
          <a:p>
            <a:r>
              <a:rPr lang="en-US">
                <a:latin typeface="Tahoma"/>
                <a:ea typeface="Tahoma"/>
                <a:cs typeface="Tahoma"/>
              </a:rPr>
              <a:t>Robot Operating System 2 (ROS2)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A77182-7ADD-F937-FD72-287C2E1714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B10A25-7BD5-4B48-B586-8598ACB61EAE}" type="datetime1">
              <a:rPr lang="en-US" noProof="0" smtClean="0"/>
              <a:t>10/13/2024</a:t>
            </a:fld>
            <a:endParaRPr lang="en-US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D58E33-41C7-38F8-70C1-7ABF8EF3750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64276" y="1665168"/>
            <a:ext cx="7609097" cy="2858341"/>
          </a:xfrm>
        </p:spPr>
        <p:txBody>
          <a:bodyPr vert="horz" lIns="0" tIns="0" rIns="0" bIns="0" rtlCol="0" anchor="t">
            <a:normAutofit fontScale="92500"/>
          </a:bodyPr>
          <a:lstStyle/>
          <a:p>
            <a:pPr marL="323850" indent="-323850">
              <a:buFont typeface="Courier New"/>
              <a:buChar char="o"/>
            </a:pPr>
            <a:r>
              <a:rPr lang="en-US">
                <a:latin typeface="Tahoma"/>
                <a:ea typeface="Tahoma"/>
                <a:cs typeface="Tahoma"/>
              </a:rPr>
              <a:t>Material is taken from Rico, F. M. (2022). A concise introduction to robot programming with ROS2. Chapman and Hall/CRC.</a:t>
            </a:r>
            <a:endParaRPr lang="en-US"/>
          </a:p>
          <a:p>
            <a:pPr marL="323850" indent="-323850">
              <a:buFont typeface="Courier New"/>
              <a:buChar char="o"/>
            </a:pPr>
            <a:r>
              <a:rPr lang="en-US">
                <a:latin typeface="Tahoma"/>
                <a:ea typeface="Tahoma"/>
                <a:cs typeface="Tahoma"/>
              </a:rPr>
              <a:t>ROS2 is not an operating system; it is a middleware developed and maintained by the Open Robotics Foundation</a:t>
            </a:r>
          </a:p>
          <a:p>
            <a:pPr marL="323850" indent="-323850">
              <a:buFont typeface="Courier New"/>
              <a:buChar char="o"/>
            </a:pPr>
            <a:r>
              <a:rPr lang="en-US">
                <a:latin typeface="Tahoma"/>
                <a:ea typeface="Tahoma"/>
                <a:cs typeface="Tahoma"/>
              </a:rPr>
              <a:t>Middleware is a layer of software between the operating system and the user applications</a:t>
            </a:r>
          </a:p>
          <a:p>
            <a:pPr marL="323850" indent="-323850">
              <a:buFont typeface="Courier New"/>
              <a:buChar char="o"/>
            </a:pPr>
            <a:r>
              <a:rPr lang="en-US">
                <a:latin typeface="Tahoma"/>
                <a:ea typeface="Tahoma"/>
                <a:cs typeface="Tahoma"/>
              </a:rPr>
              <a:t>ROS2 is the 2nd generation of ROS</a:t>
            </a:r>
          </a:p>
          <a:p>
            <a:pPr marL="323850" indent="-323850">
              <a:buFont typeface="Courier New"/>
              <a:buChar char="o"/>
            </a:pPr>
            <a:endParaRPr lang="en-US">
              <a:latin typeface="Tahoma"/>
              <a:ea typeface="Tahoma"/>
              <a:cs typeface="Tahoma"/>
            </a:endParaRPr>
          </a:p>
          <a:p>
            <a:pPr marL="323850" indent="-323850">
              <a:buFont typeface="Courier New"/>
              <a:buChar char="o"/>
            </a:pPr>
            <a:endParaRPr lang="en-US">
              <a:latin typeface="Tahoma"/>
              <a:ea typeface="Tahoma"/>
              <a:cs typeface="Tahoma"/>
            </a:endParaRPr>
          </a:p>
        </p:txBody>
      </p:sp>
      <p:pic>
        <p:nvPicPr>
          <p:cNvPr id="5" name="Picture 4" descr="A diagram of tools for robots operating system&#10;&#10;Description automatically generated">
            <a:extLst>
              <a:ext uri="{FF2B5EF4-FFF2-40B4-BE49-F238E27FC236}">
                <a16:creationId xmlns:a16="http://schemas.microsoft.com/office/drawing/2014/main" id="{1B649F2D-5A77-77CE-05C4-8D16978C0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892" y="4592363"/>
            <a:ext cx="4331636" cy="141441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BBEDE0F-C0DB-7E46-8573-62E1892AC5F9}"/>
              </a:ext>
            </a:extLst>
          </p:cNvPr>
          <p:cNvSpPr txBox="1"/>
          <p:nvPr/>
        </p:nvSpPr>
        <p:spPr>
          <a:xfrm>
            <a:off x="852426" y="5999518"/>
            <a:ext cx="4331636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>
                <a:latin typeface="Tahoma"/>
                <a:ea typeface="Tahoma"/>
                <a:cs typeface="Tahoma"/>
              </a:rPr>
              <a:t>Source: Rico, F. M. (2022). A concise introduction to robot programming with ROS2. Chapman and Hall/CRC</a:t>
            </a:r>
          </a:p>
        </p:txBody>
      </p:sp>
      <p:pic>
        <p:nvPicPr>
          <p:cNvPr id="8" name="Picture 7" descr="A screenshot of a calendar&#10;&#10;Description automatically generated">
            <a:extLst>
              <a:ext uri="{FF2B5EF4-FFF2-40B4-BE49-F238E27FC236}">
                <a16:creationId xmlns:a16="http://schemas.microsoft.com/office/drawing/2014/main" id="{64275DE5-777E-8649-71AA-C8B818A6E5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8617" y="833887"/>
            <a:ext cx="3122958" cy="5262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8987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B925E-5788-934F-3FDE-01A28A9F96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6339" y="879894"/>
            <a:ext cx="8025619" cy="692957"/>
          </a:xfrm>
        </p:spPr>
        <p:txBody>
          <a:bodyPr/>
          <a:lstStyle/>
          <a:p>
            <a:r>
              <a:rPr lang="nb-NO"/>
              <a:t>ROS2 </a:t>
            </a:r>
            <a:r>
              <a:rPr lang="nb-NO" err="1"/>
              <a:t>architecture</a:t>
            </a:r>
            <a:r>
              <a:rPr lang="nb-NO"/>
              <a:t> 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9C83AB-2481-DC47-E4A3-1921049454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B10A25-7BD5-4B48-B586-8598ACB61EAE}" type="datetime1">
              <a:rPr lang="en-US" noProof="0" smtClean="0"/>
              <a:t>10/13/2024</a:t>
            </a:fld>
            <a:endParaRPr lang="en-US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F549B9-FAE9-69F3-042A-ECC1CB17CF6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17047" y="1938337"/>
            <a:ext cx="5496789" cy="3953503"/>
          </a:xfrm>
        </p:spPr>
        <p:txBody>
          <a:bodyPr>
            <a:normAutofit fontScale="92500" lnSpcReduction="10000"/>
          </a:bodyPr>
          <a:lstStyle/>
          <a:p>
            <a:r>
              <a:rPr lang="nb-NO"/>
              <a:t>User nodes </a:t>
            </a:r>
            <a:r>
              <a:rPr lang="nb-NO" err="1"/>
              <a:t>interface</a:t>
            </a:r>
            <a:r>
              <a:rPr lang="nb-NO"/>
              <a:t> </a:t>
            </a:r>
            <a:r>
              <a:rPr lang="nb-NO" err="1"/>
              <a:t>with</a:t>
            </a:r>
            <a:r>
              <a:rPr lang="nb-NO"/>
              <a:t> ROS2 via </a:t>
            </a:r>
            <a:r>
              <a:rPr lang="nb-NO" err="1"/>
              <a:t>RCL’s</a:t>
            </a:r>
            <a:r>
              <a:rPr lang="nb-NO"/>
              <a:t> APIs</a:t>
            </a:r>
          </a:p>
          <a:p>
            <a:r>
              <a:rPr lang="nb-NO" err="1"/>
              <a:t>rcl</a:t>
            </a:r>
            <a:r>
              <a:rPr lang="nb-NO"/>
              <a:t> is </a:t>
            </a:r>
            <a:r>
              <a:rPr lang="nb-NO" err="1"/>
              <a:t>the</a:t>
            </a:r>
            <a:r>
              <a:rPr lang="nb-NO"/>
              <a:t> </a:t>
            </a:r>
            <a:r>
              <a:rPr lang="nb-NO" err="1"/>
              <a:t>core</a:t>
            </a:r>
            <a:r>
              <a:rPr lang="nb-NO"/>
              <a:t> </a:t>
            </a:r>
            <a:r>
              <a:rPr lang="nb-NO" err="1"/>
              <a:t>of</a:t>
            </a:r>
            <a:r>
              <a:rPr lang="nb-NO"/>
              <a:t> ROS2 and is </a:t>
            </a:r>
            <a:r>
              <a:rPr lang="nb-NO" err="1"/>
              <a:t>written</a:t>
            </a:r>
            <a:r>
              <a:rPr lang="nb-NO"/>
              <a:t> in C</a:t>
            </a:r>
          </a:p>
          <a:p>
            <a:r>
              <a:rPr lang="nb-NO" err="1"/>
              <a:t>rclcpp</a:t>
            </a:r>
            <a:r>
              <a:rPr lang="nb-NO"/>
              <a:t>, </a:t>
            </a:r>
            <a:r>
              <a:rPr lang="nb-NO" err="1"/>
              <a:t>rclpy</a:t>
            </a:r>
            <a:r>
              <a:rPr lang="nb-NO"/>
              <a:t>, </a:t>
            </a:r>
            <a:r>
              <a:rPr lang="nb-NO" err="1"/>
              <a:t>rclc</a:t>
            </a:r>
            <a:r>
              <a:rPr lang="nb-NO"/>
              <a:t>, </a:t>
            </a:r>
            <a:r>
              <a:rPr lang="nb-NO" err="1"/>
              <a:t>etc</a:t>
            </a:r>
            <a:r>
              <a:rPr lang="nb-NO"/>
              <a:t> binds different </a:t>
            </a:r>
            <a:r>
              <a:rPr lang="nb-NO" err="1"/>
              <a:t>programming</a:t>
            </a:r>
            <a:r>
              <a:rPr lang="nb-NO"/>
              <a:t> </a:t>
            </a:r>
            <a:r>
              <a:rPr lang="nb-NO" err="1"/>
              <a:t>languages</a:t>
            </a:r>
            <a:r>
              <a:rPr lang="nb-NO"/>
              <a:t> to </a:t>
            </a:r>
            <a:r>
              <a:rPr lang="nb-NO" err="1"/>
              <a:t>rcl</a:t>
            </a:r>
            <a:r>
              <a:rPr lang="nb-NO"/>
              <a:t> </a:t>
            </a:r>
            <a:r>
              <a:rPr lang="nb-NO" err="1"/>
              <a:t>offering</a:t>
            </a:r>
            <a:r>
              <a:rPr lang="nb-NO"/>
              <a:t> </a:t>
            </a:r>
            <a:r>
              <a:rPr lang="nb-NO" err="1"/>
              <a:t>the</a:t>
            </a:r>
            <a:r>
              <a:rPr lang="nb-NO"/>
              <a:t> same </a:t>
            </a:r>
            <a:r>
              <a:rPr lang="nb-NO" err="1"/>
              <a:t>behaviour</a:t>
            </a:r>
            <a:r>
              <a:rPr lang="nb-NO"/>
              <a:t>, i.e., </a:t>
            </a:r>
            <a:r>
              <a:rPr lang="nb-NO" err="1"/>
              <a:t>they</a:t>
            </a:r>
            <a:r>
              <a:rPr lang="nb-NO"/>
              <a:t> </a:t>
            </a:r>
            <a:r>
              <a:rPr lang="nb-NO" err="1"/>
              <a:t>are</a:t>
            </a:r>
            <a:r>
              <a:rPr lang="nb-NO"/>
              <a:t> not </a:t>
            </a:r>
            <a:r>
              <a:rPr lang="nb-NO" err="1"/>
              <a:t>independent</a:t>
            </a:r>
            <a:r>
              <a:rPr lang="nb-NO"/>
              <a:t> </a:t>
            </a:r>
            <a:r>
              <a:rPr lang="nb-NO" err="1"/>
              <a:t>implementations</a:t>
            </a:r>
            <a:endParaRPr lang="nb-NO"/>
          </a:p>
          <a:p>
            <a:r>
              <a:rPr lang="nb-NO"/>
              <a:t>ROS2 is a </a:t>
            </a:r>
            <a:r>
              <a:rPr lang="nb-NO" err="1"/>
              <a:t>distributed</a:t>
            </a:r>
            <a:r>
              <a:rPr lang="nb-NO"/>
              <a:t> system </a:t>
            </a:r>
            <a:r>
              <a:rPr lang="nb-NO" err="1"/>
              <a:t>using</a:t>
            </a:r>
            <a:r>
              <a:rPr lang="nb-NO"/>
              <a:t> data </a:t>
            </a:r>
            <a:r>
              <a:rPr lang="nb-NO" err="1"/>
              <a:t>distribution</a:t>
            </a:r>
            <a:r>
              <a:rPr lang="nb-NO"/>
              <a:t> system (DDS) as </a:t>
            </a:r>
            <a:r>
              <a:rPr lang="nb-NO" err="1"/>
              <a:t>its</a:t>
            </a:r>
            <a:r>
              <a:rPr lang="nb-NO"/>
              <a:t> </a:t>
            </a:r>
            <a:r>
              <a:rPr lang="nb-NO" err="1"/>
              <a:t>communications</a:t>
            </a:r>
            <a:r>
              <a:rPr lang="nb-NO"/>
              <a:t> </a:t>
            </a:r>
            <a:r>
              <a:rPr lang="nb-NO" err="1"/>
              <a:t>layer</a:t>
            </a:r>
            <a:endParaRPr lang="nb-NO"/>
          </a:p>
          <a:p>
            <a:r>
              <a:rPr lang="nb-NO" err="1"/>
              <a:t>There</a:t>
            </a:r>
            <a:r>
              <a:rPr lang="nb-NO"/>
              <a:t> </a:t>
            </a:r>
            <a:r>
              <a:rPr lang="nb-NO" err="1"/>
              <a:t>are</a:t>
            </a:r>
            <a:r>
              <a:rPr lang="nb-NO"/>
              <a:t> </a:t>
            </a:r>
            <a:r>
              <a:rPr lang="nb-NO" err="1"/>
              <a:t>several</a:t>
            </a:r>
            <a:r>
              <a:rPr lang="nb-NO"/>
              <a:t> DDS </a:t>
            </a:r>
            <a:r>
              <a:rPr lang="nb-NO" err="1"/>
              <a:t>vendors</a:t>
            </a:r>
            <a:r>
              <a:rPr lang="nb-NO"/>
              <a:t>; ROS2 </a:t>
            </a:r>
            <a:r>
              <a:rPr lang="nb-NO" err="1"/>
              <a:t>Humble</a:t>
            </a:r>
            <a:r>
              <a:rPr lang="nb-NO"/>
              <a:t> </a:t>
            </a:r>
            <a:r>
              <a:rPr lang="nb-NO" err="1"/>
              <a:t>uses</a:t>
            </a:r>
            <a:r>
              <a:rPr lang="nb-NO"/>
              <a:t> </a:t>
            </a:r>
            <a:r>
              <a:rPr lang="nb-NO" err="1"/>
              <a:t>Cyclone</a:t>
            </a:r>
            <a:r>
              <a:rPr lang="nb-NO"/>
              <a:t> DDS</a:t>
            </a:r>
          </a:p>
          <a:p>
            <a:endParaRPr lang="nb-NO"/>
          </a:p>
          <a:p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203DC1-C877-B7DC-C2E5-D45D0A8C8A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9211" y="1938337"/>
            <a:ext cx="5028352" cy="350075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2C2C529-8855-5869-034E-28E7ECD57186}"/>
              </a:ext>
            </a:extLst>
          </p:cNvPr>
          <p:cNvSpPr txBox="1"/>
          <p:nvPr/>
        </p:nvSpPr>
        <p:spPr>
          <a:xfrm>
            <a:off x="6519211" y="5439089"/>
            <a:ext cx="5028352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>
                <a:latin typeface="Tahoma"/>
                <a:ea typeface="Tahoma"/>
                <a:cs typeface="Tahoma"/>
              </a:rPr>
              <a:t>Source: Rico, F. M. (2022). A concise introduction to robot programming with ROS2. Chapman and Hall/CRC</a:t>
            </a:r>
          </a:p>
        </p:txBody>
      </p:sp>
    </p:spTree>
    <p:extLst>
      <p:ext uri="{BB962C8B-B14F-4D97-AF65-F5344CB8AC3E}">
        <p14:creationId xmlns:p14="http://schemas.microsoft.com/office/powerpoint/2010/main" val="14217591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ma">
  <a:themeElements>
    <a:clrScheme name="UiS – RGB - 3 oktober 2017">
      <a:dk1>
        <a:srgbClr val="050F41"/>
      </a:dk1>
      <a:lt1>
        <a:srgbClr val="F0ECE3"/>
      </a:lt1>
      <a:dk2>
        <a:srgbClr val="000000"/>
      </a:dk2>
      <a:lt2>
        <a:srgbClr val="FFFFFF"/>
      </a:lt2>
      <a:accent1>
        <a:srgbClr val="EB5F0A"/>
      </a:accent1>
      <a:accent2>
        <a:srgbClr val="0A3CA0"/>
      </a:accent2>
      <a:accent3>
        <a:srgbClr val="AAC8F0"/>
      </a:accent3>
      <a:accent4>
        <a:srgbClr val="F09600"/>
      </a:accent4>
      <a:accent5>
        <a:srgbClr val="AE937D"/>
      </a:accent5>
      <a:accent6>
        <a:srgbClr val="641E14"/>
      </a:accent6>
      <a:hlink>
        <a:srgbClr val="0A3CA0"/>
      </a:hlink>
      <a:folHlink>
        <a:srgbClr val="C8460A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c1804c83-68b5-46ae-afc4-bc12ac8daa1c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75955B0198E9449B0BBE2244DE63A06" ma:contentTypeVersion="17" ma:contentTypeDescription="Create a new document." ma:contentTypeScope="" ma:versionID="dffad706b27c555083428e8f203c9ebd">
  <xsd:schema xmlns:xsd="http://www.w3.org/2001/XMLSchema" xmlns:xs="http://www.w3.org/2001/XMLSchema" xmlns:p="http://schemas.microsoft.com/office/2006/metadata/properties" xmlns:ns3="c1804c83-68b5-46ae-afc4-bc12ac8daa1c" xmlns:ns4="a938fa49-c29e-4540-a581-1c43a332b2f8" targetNamespace="http://schemas.microsoft.com/office/2006/metadata/properties" ma:root="true" ma:fieldsID="b69a4ab9bf4c78ec54d087300f5c4813" ns3:_="" ns4:_="">
    <xsd:import namespace="c1804c83-68b5-46ae-afc4-bc12ac8daa1c"/>
    <xsd:import namespace="a938fa49-c29e-4540-a581-1c43a332b2f8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Location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  <xsd:element ref="ns3:MediaLengthInSeconds" minOccurs="0"/>
                <xsd:element ref="ns3:MediaServiceSearchProperties" minOccurs="0"/>
                <xsd:element ref="ns3:_activity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1804c83-68b5-46ae-afc4-bc12ac8daa1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1" nillable="true" ma:displayName="Length (seconds)" ma:internalName="MediaLengthInSeconds" ma:readOnly="true">
      <xsd:simpleType>
        <xsd:restriction base="dms:Unknown"/>
      </xsd:simpleType>
    </xsd:element>
    <xsd:element name="MediaServiceSearchProperties" ma:index="22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_activity" ma:index="23" nillable="true" ma:displayName="_activity" ma:hidden="true" ma:internalName="_activity">
      <xsd:simpleType>
        <xsd:restriction base="dms:Note"/>
      </xsd:simpleType>
    </xsd:element>
    <xsd:element name="MediaServiceObjectDetectorVersions" ma:index="24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938fa49-c29e-4540-a581-1c43a332b2f8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8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94FE4E2-0E5A-4B88-A353-9D11605315AE}">
  <ds:schemaRefs>
    <ds:schemaRef ds:uri="a938fa49-c29e-4540-a581-1c43a332b2f8"/>
    <ds:schemaRef ds:uri="c1804c83-68b5-46ae-afc4-bc12ac8daa1c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714D0432-ABCC-4325-B4AE-FD0B1B26453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5E33CDF-C2E8-491D-A44C-739FEB157EC6}">
  <ds:schemaRefs>
    <ds:schemaRef ds:uri="a938fa49-c29e-4540-a581-1c43a332b2f8"/>
    <ds:schemaRef ds:uri="c1804c83-68b5-46ae-afc4-bc12ac8daa1c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Metadata/LabelInfo.xml><?xml version="1.0" encoding="utf-8"?>
<clbl:labelList xmlns:clbl="http://schemas.microsoft.com/office/2020/mipLabelMetadata">
  <clbl:label id="{2b7fce66-bf2d-46b5-b59a-9f0018501bcd}" enabled="1" method="Standard" siteId="{f8a213d2-8f6c-400d-9e74-4e8b475316c6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Widescreen</PresentationFormat>
  <Slides>47</Slides>
  <Notes>1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48" baseType="lpstr">
      <vt:lpstr>Office-tema</vt:lpstr>
      <vt:lpstr> Welcome to Stavanger/Norway   University of Stavanger  uis.no </vt:lpstr>
      <vt:lpstr>Updates from MARSIM v1.0</vt:lpstr>
      <vt:lpstr>Agenda</vt:lpstr>
      <vt:lpstr>Docker Engine</vt:lpstr>
      <vt:lpstr>Docker workflow process</vt:lpstr>
      <vt:lpstr>DockerFile</vt:lpstr>
      <vt:lpstr>Load and run Docker container</vt:lpstr>
      <vt:lpstr>Robot Operating System 2 (ROS2)</vt:lpstr>
      <vt:lpstr>ROS2 architecture </vt:lpstr>
      <vt:lpstr>ROS2 vs ROS1</vt:lpstr>
      <vt:lpstr>Components of ROS2</vt:lpstr>
      <vt:lpstr>The computational graph</vt:lpstr>
      <vt:lpstr>ROS2 workspace</vt:lpstr>
      <vt:lpstr>CMakeList.txt and package.xml</vt:lpstr>
      <vt:lpstr>Rviz2</vt:lpstr>
      <vt:lpstr>Gazebo</vt:lpstr>
      <vt:lpstr>ros_gz_bridge </vt:lpstr>
      <vt:lpstr>Marine Simulator Gazebo (marsim_gazebo) package </vt:lpstr>
      <vt:lpstr>Custom-written plugins and scripts </vt:lpstr>
      <vt:lpstr>marsim1.1 ROS2/Gazebo model </vt:lpstr>
      <vt:lpstr>Starting up the model</vt:lpstr>
      <vt:lpstr>ROS2-GZ bridge</vt:lpstr>
      <vt:lpstr>ROS2-GZ bridge</vt:lpstr>
      <vt:lpstr>rqt_graph</vt:lpstr>
      <vt:lpstr>TF2 tree</vt:lpstr>
      <vt:lpstr>EKF – Robot Localization package</vt:lpstr>
      <vt:lpstr>EKF - Introduction</vt:lpstr>
      <vt:lpstr>EKF algorithm</vt:lpstr>
      <vt:lpstr>EKF algorithm – Robot state and measurements</vt:lpstr>
      <vt:lpstr>EKF algorithm – Prediction step</vt:lpstr>
      <vt:lpstr>EKF algorithm – Correction step</vt:lpstr>
      <vt:lpstr>EKF algorithm – Prediction step (more explanations)</vt:lpstr>
      <vt:lpstr>EKF algorithm – Prediction step (more explanations) (2)</vt:lpstr>
      <vt:lpstr>EKF algorithm – Correction step (more explanations)</vt:lpstr>
      <vt:lpstr>EKF algorithm – Correction step (more explanations) (2)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Marine Simulator Control (marsim_control) package</vt:lpstr>
      <vt:lpstr>BlueROV2 thruster control configuration </vt:lpstr>
      <vt:lpstr>PowerPoint Presentation</vt:lpstr>
      <vt:lpstr>Planned updates for MARSIM v1.2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PowerPoint-presentasjon</dc:title>
  <dc:creator>Trond Thorsen</dc:creator>
  <cp:revision>19</cp:revision>
  <dcterms:created xsi:type="dcterms:W3CDTF">2017-09-13T17:32:56Z</dcterms:created>
  <dcterms:modified xsi:type="dcterms:W3CDTF">2024-10-13T14:05:04Z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2b7fce66-bf2d-46b5-b59a-9f0018501bcd_Enabled">
    <vt:lpwstr>true</vt:lpwstr>
  </property>
  <property fmtid="{D5CDD505-2E9C-101B-9397-08002B2CF9AE}" pid="3" name="MSIP_Label_2b7fce66-bf2d-46b5-b59a-9f0018501bcd_SetDate">
    <vt:lpwstr>2022-09-27T06:19:42Z</vt:lpwstr>
  </property>
  <property fmtid="{D5CDD505-2E9C-101B-9397-08002B2CF9AE}" pid="4" name="MSIP_Label_2b7fce66-bf2d-46b5-b59a-9f0018501bcd_Method">
    <vt:lpwstr>Standard</vt:lpwstr>
  </property>
  <property fmtid="{D5CDD505-2E9C-101B-9397-08002B2CF9AE}" pid="5" name="MSIP_Label_2b7fce66-bf2d-46b5-b59a-9f0018501bcd_Name">
    <vt:lpwstr>s_Intern</vt:lpwstr>
  </property>
  <property fmtid="{D5CDD505-2E9C-101B-9397-08002B2CF9AE}" pid="6" name="MSIP_Label_2b7fce66-bf2d-46b5-b59a-9f0018501bcd_SiteId">
    <vt:lpwstr>f8a213d2-8f6c-400d-9e74-4e8b475316c6</vt:lpwstr>
  </property>
  <property fmtid="{D5CDD505-2E9C-101B-9397-08002B2CF9AE}" pid="7" name="MSIP_Label_2b7fce66-bf2d-46b5-b59a-9f0018501bcd_ActionId">
    <vt:lpwstr>205e46b4-d5d4-466b-a9c8-b88185aee76b</vt:lpwstr>
  </property>
  <property fmtid="{D5CDD505-2E9C-101B-9397-08002B2CF9AE}" pid="8" name="MSIP_Label_2b7fce66-bf2d-46b5-b59a-9f0018501bcd_ContentBits">
    <vt:lpwstr>0</vt:lpwstr>
  </property>
  <property fmtid="{D5CDD505-2E9C-101B-9397-08002B2CF9AE}" pid="9" name="ContentTypeId">
    <vt:lpwstr>0x010100B75955B0198E9449B0BBE2244DE63A06</vt:lpwstr>
  </property>
</Properties>
</file>